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2" r:id="rId1"/>
  </p:sldMasterIdLst>
  <p:notesMasterIdLst>
    <p:notesMasterId r:id="rId41"/>
  </p:notesMasterIdLst>
  <p:handoutMasterIdLst>
    <p:handoutMasterId r:id="rId42"/>
  </p:handoutMasterIdLst>
  <p:sldIdLst>
    <p:sldId id="428" r:id="rId2"/>
    <p:sldId id="429" r:id="rId3"/>
    <p:sldId id="430" r:id="rId4"/>
    <p:sldId id="442" r:id="rId5"/>
    <p:sldId id="436" r:id="rId6"/>
    <p:sldId id="433" r:id="rId7"/>
    <p:sldId id="435" r:id="rId8"/>
    <p:sldId id="431" r:id="rId9"/>
    <p:sldId id="432" r:id="rId10"/>
    <p:sldId id="437" r:id="rId11"/>
    <p:sldId id="434" r:id="rId12"/>
    <p:sldId id="438" r:id="rId13"/>
    <p:sldId id="440" r:id="rId14"/>
    <p:sldId id="443" r:id="rId15"/>
    <p:sldId id="415" r:id="rId16"/>
    <p:sldId id="447" r:id="rId17"/>
    <p:sldId id="441" r:id="rId18"/>
    <p:sldId id="449" r:id="rId19"/>
    <p:sldId id="450" r:id="rId20"/>
    <p:sldId id="456" r:id="rId21"/>
    <p:sldId id="454" r:id="rId22"/>
    <p:sldId id="465" r:id="rId23"/>
    <p:sldId id="448" r:id="rId24"/>
    <p:sldId id="470" r:id="rId25"/>
    <p:sldId id="457" r:id="rId26"/>
    <p:sldId id="458" r:id="rId27"/>
    <p:sldId id="471" r:id="rId28"/>
    <p:sldId id="451" r:id="rId29"/>
    <p:sldId id="455" r:id="rId30"/>
    <p:sldId id="459" r:id="rId31"/>
    <p:sldId id="460" r:id="rId32"/>
    <p:sldId id="461" r:id="rId33"/>
    <p:sldId id="462" r:id="rId34"/>
    <p:sldId id="463" r:id="rId35"/>
    <p:sldId id="464" r:id="rId36"/>
    <p:sldId id="466" r:id="rId37"/>
    <p:sldId id="467" r:id="rId38"/>
    <p:sldId id="468" r:id="rId39"/>
    <p:sldId id="469" r:id="rId40"/>
  </p:sldIdLst>
  <p:sldSz cx="9906000" cy="6858000" type="A4"/>
  <p:notesSz cx="7099300" cy="10234613"/>
  <p:defaultTextStyle>
    <a:defPPr>
      <a:defRPr lang="ko-KR"/>
    </a:defPPr>
    <a:lvl1pPr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1pPr>
    <a:lvl2pPr marL="4572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p:defaultTextStyle>
  <p:extLst>
    <p:ext uri="{EFAFB233-063F-42B5-8137-9DF3F51BA10A}">
      <p15:sldGuideLst xmlns:p15="http://schemas.microsoft.com/office/powerpoint/2012/main">
        <p15:guide id="1" orient="horz" pos="2523">
          <p15:clr>
            <a:srgbClr val="A4A3A4"/>
          </p15:clr>
        </p15:guide>
        <p15:guide id="2" pos="3120">
          <p15:clr>
            <a:srgbClr val="A4A3A4"/>
          </p15:clr>
        </p15:guide>
        <p15:guide id="3" pos="5615">
          <p15:clr>
            <a:srgbClr val="A4A3A4"/>
          </p15:clr>
        </p15:guide>
        <p15:guide id="4" pos="6068">
          <p15:clr>
            <a:srgbClr val="A4A3A4"/>
          </p15:clr>
        </p15:guide>
        <p15:guide id="5" pos="26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 " providerId="None"/>
      </p:ext>
    </p:extLst>
  </p:cmAuthor>
  <p:cmAuthor id="2" name="user" initials="u" lastIdx="6"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D0000"/>
    <a:srgbClr val="A6A6A6"/>
    <a:srgbClr val="C6003D"/>
    <a:srgbClr val="CC66FF"/>
    <a:srgbClr val="3333CC"/>
    <a:srgbClr val="00427A"/>
    <a:srgbClr val="FFF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52" autoAdjust="0"/>
    <p:restoredTop sz="97203" autoAdjust="0"/>
  </p:normalViewPr>
  <p:slideViewPr>
    <p:cSldViewPr>
      <p:cViewPr varScale="1">
        <p:scale>
          <a:sx n="108" d="100"/>
          <a:sy n="108" d="100"/>
        </p:scale>
        <p:origin x="704" y="200"/>
      </p:cViewPr>
      <p:guideLst>
        <p:guide orient="horz" pos="2523"/>
        <p:guide pos="3120"/>
        <p:guide pos="5615"/>
        <p:guide pos="6068"/>
        <p:guide pos="262"/>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93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7-17T20:10:31.723" idx="1">
    <p:pos x="10" y="10"/>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7-17T20:10:31.723" idx="1">
    <p:pos x="10" y="10"/>
    <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fld id="{AE2D3163-BAA2-4858-B1BD-0A0F6CA26FA8}" type="slidenum">
              <a:rPr lang="en-US" altLang="ko-KR"/>
              <a:pPr/>
              <a:t>‹#›</a:t>
            </a:fld>
            <a:endParaRPr lang="en-US" altLang="ko-KR"/>
          </a:p>
        </p:txBody>
      </p:sp>
    </p:spTree>
    <p:extLst>
      <p:ext uri="{BB962C8B-B14F-4D97-AF65-F5344CB8AC3E}">
        <p14:creationId xmlns:p14="http://schemas.microsoft.com/office/powerpoint/2010/main" val="3553201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808038" eaLnBrk="1" hangingPunct="1">
              <a:defRPr kumimoji="1" sz="1100" b="0" i="1" baseline="0">
                <a:latin typeface="Arial" charset="0"/>
                <a:ea typeface="돋움" pitchFamily="50"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808038" eaLnBrk="1" hangingPunct="1">
              <a:defRPr kumimoji="1" sz="1100" b="0" i="1" baseline="0">
                <a:ea typeface="돋움" pitchFamily="50" charset="-127"/>
              </a:defRPr>
            </a:lvl1pPr>
          </a:lstStyle>
          <a:p>
            <a:fld id="{FB7D1744-BAE0-472E-BFB2-AFCA76EC2E33}" type="slidenum">
              <a:rPr lang="en-US" altLang="ko-KR"/>
              <a:pPr/>
              <a:t>‹#›</a:t>
            </a:fld>
            <a:endParaRPr lang="en-US" altLang="ko-KR"/>
          </a:p>
        </p:txBody>
      </p:sp>
      <p:sp>
        <p:nvSpPr>
          <p:cNvPr id="13318" name="Rectangle 6"/>
          <p:cNvSpPr>
            <a:spLocks noGrp="1" noRot="1" noChangeAspect="1" noChangeArrowheads="1" noTextEdit="1"/>
          </p:cNvSpPr>
          <p:nvPr>
            <p:ph type="sldImg" idx="2"/>
          </p:nvPr>
        </p:nvSpPr>
        <p:spPr bwMode="auto">
          <a:xfrm>
            <a:off x="669925" y="242888"/>
            <a:ext cx="5759450" cy="3987800"/>
          </a:xfrm>
          <a:prstGeom prst="rect">
            <a:avLst/>
          </a:prstGeom>
          <a:noFill/>
          <a:ln w="12700">
            <a:solidFill>
              <a:schemeClr val="tx1"/>
            </a:solidFill>
            <a:miter lim="800000"/>
            <a:headEnd/>
            <a:tailEnd/>
          </a:ln>
        </p:spPr>
      </p:sp>
      <p:sp>
        <p:nvSpPr>
          <p:cNvPr id="2055" name="Rectangle 7"/>
          <p:cNvSpPr>
            <a:spLocks noGrp="1" noChangeArrowheads="1"/>
          </p:cNvSpPr>
          <p:nvPr>
            <p:ph type="body" sz="quarter" idx="3"/>
          </p:nvPr>
        </p:nvSpPr>
        <p:spPr bwMode="auto">
          <a:xfrm>
            <a:off x="552450" y="4240213"/>
            <a:ext cx="5994400" cy="5264150"/>
          </a:xfrm>
          <a:prstGeom prst="rect">
            <a:avLst/>
          </a:prstGeom>
          <a:noFill/>
          <a:ln w="9525">
            <a:noFill/>
            <a:miter lim="800000"/>
            <a:headEnd/>
            <a:tailEnd/>
          </a:ln>
        </p:spPr>
        <p:txBody>
          <a:bodyPr vert="horz" wrap="square" lIns="89431" tIns="46372" rIns="89431" bIns="46372" numCol="1" anchor="t" anchorCtr="0" compatLnSpc="1">
            <a:prstTxWarp prst="textNoShape">
              <a:avLst/>
            </a:prstTxWarp>
          </a:bodyPr>
          <a:lstStyle/>
          <a:p>
            <a:pPr lvl="0"/>
            <a:r>
              <a:rPr lang="en-US" altLang="ko-KR" noProof="0"/>
              <a:t>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a:t>
            </a:r>
          </a:p>
          <a:p>
            <a:pPr lvl="1"/>
            <a:r>
              <a:rPr lang="en-US" altLang="ko-KR" noProof="0"/>
              <a:t>Second Text Level Second Text Level Second Text Level Second Text Level Second Text Level Second Text Level Second Text Level Second Text Level Second Text Level Second Text Level Second Text Level Second Text Level Second Text Level Second Text Level</a:t>
            </a:r>
          </a:p>
          <a:p>
            <a:pPr lvl="2"/>
            <a:r>
              <a:rPr lang="en-US" altLang="ko-KR" noProof="0"/>
              <a:t>Third Text Level Third Text Level Third Text Level Third Text Level Third Text Level Third Text Level Third Text Level Third Text Level Third Text Level Third Text Level Third Text Level Third Text Level Third Text Level Third Text Level Third Text Level Third Text Level</a:t>
            </a:r>
          </a:p>
          <a:p>
            <a:pPr lvl="3"/>
            <a:r>
              <a:rPr lang="en-US" altLang="ko-KR" noProof="0"/>
              <a:t>Firth Text Level Firth Text Level Firth Text Level Firth Text Level Firth Text Level Firth Text Level Firth Text Level Firth Text Level Firth Text Level Firth Text Level Firth Text Level Firth Text Level Firth Text Level Firth Text Level</a:t>
            </a:r>
          </a:p>
          <a:p>
            <a:pPr lvl="4"/>
            <a:r>
              <a:rPr lang="en-US" altLang="ko-KR" noProof="0"/>
              <a:t>Fifth Text Level Fifth Text Level Fifth Text Level Fifth Text Level Fifth Text Level Fifth Text Level Fifth Text Level Fifth Text Level Fifth Text Level Fifth Text Level Fifth Text Level Fifth Text Level Fifth Text Level Fifth Text Level</a:t>
            </a:r>
          </a:p>
          <a:p>
            <a:pPr lvl="0"/>
            <a:endParaRPr lang="en-US" altLang="ko-KR" noProof="0"/>
          </a:p>
        </p:txBody>
      </p:sp>
      <p:sp>
        <p:nvSpPr>
          <p:cNvPr id="5128" name="Rectangle 8"/>
          <p:cNvSpPr>
            <a:spLocks noChangeArrowheads="1"/>
          </p:cNvSpPr>
          <p:nvPr/>
        </p:nvSpPr>
        <p:spPr bwMode="auto">
          <a:xfrm>
            <a:off x="6621463" y="9820275"/>
            <a:ext cx="4000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431" tIns="46372" rIns="89431" bIns="46372" anchor="ctr">
            <a:spAutoFit/>
          </a:bodyPr>
          <a:lstStyle/>
          <a:p>
            <a:pPr algn="r" defTabSz="911225"/>
            <a:fld id="{9A8C0365-D384-4C75-B46E-BFDAFDAD7614}" type="slidenum">
              <a:rPr kumimoji="1" lang="en-US" altLang="ko-KR" sz="1500" b="0" baseline="0">
                <a:latin typeface="Times New Roman" pitchFamily="18" charset="0"/>
                <a:ea typeface="돋움" pitchFamily="50" charset="-127"/>
              </a:rPr>
              <a:pPr algn="r" defTabSz="911225"/>
              <a:t>‹#›</a:t>
            </a:fld>
            <a:endParaRPr kumimoji="1" lang="en-US" altLang="ko-KR" sz="1500" b="0" baseline="0">
              <a:latin typeface="Times New Roman" pitchFamily="18" charset="0"/>
              <a:ea typeface="돋움" pitchFamily="50" charset="-127"/>
            </a:endParaRPr>
          </a:p>
        </p:txBody>
      </p:sp>
      <p:sp>
        <p:nvSpPr>
          <p:cNvPr id="5129" name="Rectangle 9"/>
          <p:cNvSpPr>
            <a:spLocks noChangeArrowheads="1"/>
          </p:cNvSpPr>
          <p:nvPr/>
        </p:nvSpPr>
        <p:spPr bwMode="auto">
          <a:xfrm>
            <a:off x="560388" y="4248150"/>
            <a:ext cx="5978525" cy="52498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6434" tIns="48217" rIns="96434" bIns="48217" anchor="ctr"/>
          <a:lstStyle>
            <a:lvl1pPr defTabSz="947738">
              <a:defRPr b="1" baseline="-25000">
                <a:solidFill>
                  <a:schemeClr val="tx1"/>
                </a:solidFill>
                <a:latin typeface="Arial" charset="0"/>
                <a:ea typeface="굴림" pitchFamily="50" charset="-127"/>
              </a:defRPr>
            </a:lvl1pPr>
            <a:lvl2pPr marL="742950" indent="-285750" defTabSz="947738">
              <a:defRPr b="1" baseline="-25000">
                <a:solidFill>
                  <a:schemeClr val="tx1"/>
                </a:solidFill>
                <a:latin typeface="Arial" charset="0"/>
                <a:ea typeface="굴림" pitchFamily="50" charset="-127"/>
              </a:defRPr>
            </a:lvl2pPr>
            <a:lvl3pPr marL="1143000" indent="-228600" defTabSz="947738">
              <a:defRPr b="1" baseline="-25000">
                <a:solidFill>
                  <a:schemeClr val="tx1"/>
                </a:solidFill>
                <a:latin typeface="Arial" charset="0"/>
                <a:ea typeface="굴림" pitchFamily="50" charset="-127"/>
              </a:defRPr>
            </a:lvl3pPr>
            <a:lvl4pPr marL="1600200" indent="-228600" defTabSz="947738">
              <a:defRPr b="1" baseline="-25000">
                <a:solidFill>
                  <a:schemeClr val="tx1"/>
                </a:solidFill>
                <a:latin typeface="Arial" charset="0"/>
                <a:ea typeface="굴림" pitchFamily="50" charset="-127"/>
              </a:defRPr>
            </a:lvl4pPr>
            <a:lvl5pPr marL="2057400" indent="-228600" defTabSz="947738">
              <a:defRPr b="1" baseline="-25000">
                <a:solidFill>
                  <a:schemeClr val="tx1"/>
                </a:solidFill>
                <a:latin typeface="Arial" charset="0"/>
                <a:ea typeface="굴림" pitchFamily="50" charset="-127"/>
              </a:defRPr>
            </a:lvl5pPr>
            <a:lvl6pPr marL="25146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6pPr>
            <a:lvl7pPr marL="29718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7pPr>
            <a:lvl8pPr marL="34290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8pPr>
            <a:lvl9pPr marL="38862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9pPr>
          </a:lstStyle>
          <a:p>
            <a:pPr algn="r">
              <a:defRPr/>
            </a:pPr>
            <a:endParaRPr lang="ko-KR" altLang="en-US" sz="1900" baseline="0"/>
          </a:p>
        </p:txBody>
      </p:sp>
    </p:spTree>
    <p:extLst>
      <p:ext uri="{BB962C8B-B14F-4D97-AF65-F5344CB8AC3E}">
        <p14:creationId xmlns:p14="http://schemas.microsoft.com/office/powerpoint/2010/main" val="1715037926"/>
      </p:ext>
    </p:extLst>
  </p:cSld>
  <p:clrMap bg1="lt1" tx1="dk1" bg2="lt2" tx2="dk2" accent1="accent1" accent2="accent2" accent3="accent3" accent4="accent4" accent5="accent5" accent6="accent6" hlink="hlink" folHlink="folHlink"/>
  <p:notesStyle>
    <a:lvl1pPr indent="180975" algn="just" defTabSz="874713" rtl="0" eaLnBrk="0" fontAlgn="b" latinLnBrk="1" hangingPunct="0">
      <a:spcBef>
        <a:spcPct val="30000"/>
      </a:spcBef>
      <a:spcAft>
        <a:spcPct val="0"/>
      </a:spcAft>
      <a:defRPr kumimoji="1" sz="1300" kern="1200">
        <a:solidFill>
          <a:schemeClr val="tx1"/>
        </a:solidFill>
        <a:latin typeface="굴림" pitchFamily="50" charset="-127"/>
        <a:ea typeface="굴림" pitchFamily="50" charset="-127"/>
        <a:cs typeface="+mn-cs"/>
      </a:defRPr>
    </a:lvl1pPr>
    <a:lvl2pPr marL="361950" indent="179388"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722313"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085850"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446213" indent="180975" algn="l" defTabSz="874713" rtl="0" eaLnBrk="0" fontAlgn="b" latinLnBrk="1" hangingPunct="0">
      <a:spcBef>
        <a:spcPct val="20000"/>
      </a:spcBef>
      <a:spcAft>
        <a:spcPct val="0"/>
      </a:spcAft>
      <a:buClr>
        <a:schemeClr val="hlink"/>
      </a:buClr>
      <a:buSzPct val="100000"/>
      <a:buFont typeface="굴림체" pitchFamily="49" charset="-127"/>
      <a:buChar char="-"/>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3" name="그룹 10"/>
          <p:cNvGrpSpPr>
            <a:grpSpLocks/>
          </p:cNvGrpSpPr>
          <p:nvPr userDrawn="1"/>
        </p:nvGrpSpPr>
        <p:grpSpPr bwMode="auto">
          <a:xfrm>
            <a:off x="6753225" y="6351588"/>
            <a:ext cx="2122488" cy="254000"/>
            <a:chOff x="417600" y="6351900"/>
            <a:chExt cx="2122713" cy="253710"/>
          </a:xfrm>
        </p:grpSpPr>
        <p:pic>
          <p:nvPicPr>
            <p:cNvPr id="4" name="Picture 3" descr="C:\Documents and Settings\김서형\바탕 화면\Illustrator\영문로고(홈피).jpg"/>
            <p:cNvPicPr>
              <a:picLocks noChangeAspect="1" noChangeArrowheads="1"/>
            </p:cNvPicPr>
            <p:nvPr userDrawn="1"/>
          </p:nvPicPr>
          <p:blipFill>
            <a:blip r:embed="rId2"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5" name="그림 9" descr="ppt_하단로고.jpg"/>
            <p:cNvPicPr>
              <a:picLocks noChangeAspect="1"/>
            </p:cNvPicPr>
            <p:nvPr userDrawn="1"/>
          </p:nvPicPr>
          <p:blipFill>
            <a:blip r:embed="rId3"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6" name="Picture 10"/>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7"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ctr" rtl="0" eaLnBrk="1" fontAlgn="base" latinLnBrk="1" hangingPunct="1">
              <a:spcBef>
                <a:spcPct val="0"/>
              </a:spcBef>
              <a:spcAft>
                <a:spcPct val="0"/>
              </a:spcAft>
              <a:defRPr kumimoji="1" sz="1000" b="0" kern="1200" baseline="0">
                <a:solidFill>
                  <a:srgbClr val="00427A"/>
                </a:solidFill>
                <a:latin typeface="+mn-lt"/>
                <a:ea typeface="+mn-ea"/>
                <a:cs typeface="+mn-cs"/>
              </a:defRPr>
            </a:lvl1pPr>
            <a:lvl2pPr marL="4572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a:lstStyle>
          <a:p>
            <a:pPr algn="l">
              <a:defRPr/>
            </a:pPr>
            <a:r>
              <a:rPr lang="en-US" altLang="ko-KR" sz="1050" b="1" dirty="0">
                <a:solidFill>
                  <a:srgbClr val="C6003D"/>
                </a:solidFill>
                <a:latin typeface="맑은 고딕" panose="020B0503020000020004" pitchFamily="50" charset="-127"/>
                <a:ea typeface="맑은 고딕" panose="020B0503020000020004" pitchFamily="50" charset="-127"/>
              </a:rPr>
              <a:t>http://pel.ajou.ac.kr</a:t>
            </a:r>
          </a:p>
        </p:txBody>
      </p:sp>
      <p:sp>
        <p:nvSpPr>
          <p:cNvPr id="8" name="Line 24"/>
          <p:cNvSpPr>
            <a:spLocks noChangeShapeType="1"/>
          </p:cNvSpPr>
          <p:nvPr userDrawn="1"/>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35852" name="Rectangle 2"/>
          <p:cNvSpPr>
            <a:spLocks noGrp="1" noChangeArrowheads="1"/>
          </p:cNvSpPr>
          <p:nvPr>
            <p:ph type="ctrTitle"/>
          </p:nvPr>
        </p:nvSpPr>
        <p:spPr>
          <a:xfrm>
            <a:off x="200025" y="2130425"/>
            <a:ext cx="9432925" cy="1470025"/>
          </a:xfrm>
        </p:spPr>
        <p:txBody>
          <a:bodyPr/>
          <a:lstStyle>
            <a:lvl1pPr algn="ctr">
              <a:defRPr smtClean="0"/>
            </a:lvl1pPr>
          </a:lstStyle>
          <a:p>
            <a:r>
              <a:rPr lang="ko-KR" altLang="en-US"/>
              <a:t>마스터 제목 스타일 편집</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F21F3CC4-FFD5-4A91-BF8F-9ED1261497DD}"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89775" y="301625"/>
            <a:ext cx="2152650" cy="55753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31825" y="301625"/>
            <a:ext cx="6305550" cy="55753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BBD0B84B-9C91-456E-B513-EA7B6B2194F4}"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tx1"/>
                </a:solidFill>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sz="2000"/>
            </a:lvl1pPr>
            <a:lvl2pPr>
              <a:buClr>
                <a:srgbClr val="FFC000"/>
              </a:buClr>
              <a:defRPr sz="1800"/>
            </a:lvl2pPr>
            <a:lvl3pPr>
              <a:buClr>
                <a:srgbClr val="00B050"/>
              </a:buCl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7CC01F1E-FD2C-4DE6-8652-E5F26BFD322C}" type="slidenum">
              <a:rPr lang="en-US" altLang="ko-KR"/>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p:spPr>
        <p:txBody>
          <a:bodyPr anchor="t"/>
          <a:lstStyle>
            <a:lvl1pPr algn="l">
              <a:defRPr sz="4000" b="1"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8"/>
          <p:cNvSpPr>
            <a:spLocks noGrp="1" noChangeArrowheads="1"/>
          </p:cNvSpPr>
          <p:nvPr>
            <p:ph type="sldNum" sz="quarter" idx="10"/>
          </p:nvPr>
        </p:nvSpPr>
        <p:spPr/>
        <p:txBody>
          <a:bodyPr/>
          <a:lstStyle>
            <a:lvl1pPr eaLnBrk="0" latinLnBrk="0" hangingPunct="0">
              <a:defRPr/>
            </a:lvl1pPr>
          </a:lstStyle>
          <a:p>
            <a:fld id="{24B4E946-9B88-4ADC-B905-64067D9A227B}"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318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133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8"/>
          <p:cNvSpPr>
            <a:spLocks noGrp="1" noChangeArrowheads="1"/>
          </p:cNvSpPr>
          <p:nvPr>
            <p:ph type="sldNum" sz="quarter" idx="10"/>
          </p:nvPr>
        </p:nvSpPr>
        <p:spPr/>
        <p:txBody>
          <a:bodyPr/>
          <a:lstStyle>
            <a:lvl1pPr eaLnBrk="0" latinLnBrk="0" hangingPunct="0">
              <a:defRPr/>
            </a:lvl1pPr>
          </a:lstStyle>
          <a:p>
            <a:fld id="{B8C1BA51-5AF6-455A-AE45-0FF750F73E41}"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09596" y="185262"/>
            <a:ext cx="8601104" cy="500066"/>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8"/>
          <p:cNvSpPr>
            <a:spLocks noGrp="1" noChangeArrowheads="1"/>
          </p:cNvSpPr>
          <p:nvPr>
            <p:ph type="sldNum" sz="quarter" idx="10"/>
          </p:nvPr>
        </p:nvSpPr>
        <p:spPr/>
        <p:txBody>
          <a:bodyPr/>
          <a:lstStyle>
            <a:lvl1pPr eaLnBrk="0" latinLnBrk="0" hangingPunct="0">
              <a:defRPr/>
            </a:lvl1pPr>
          </a:lstStyle>
          <a:p>
            <a:fld id="{A6B6496B-8F0B-4E43-9D5A-63DD201DBC4A}"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8"/>
          <p:cNvSpPr>
            <a:spLocks noGrp="1" noChangeArrowheads="1"/>
          </p:cNvSpPr>
          <p:nvPr>
            <p:ph type="sldNum" sz="quarter" idx="10"/>
          </p:nvPr>
        </p:nvSpPr>
        <p:spPr/>
        <p:txBody>
          <a:bodyPr/>
          <a:lstStyle>
            <a:lvl1pPr eaLnBrk="0" latinLnBrk="0" hangingPunct="0">
              <a:defRPr/>
            </a:lvl1pPr>
          </a:lstStyle>
          <a:p>
            <a:fld id="{028E91DD-3420-442E-BB6A-92E8729C54FE}"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8"/>
          <p:cNvSpPr>
            <a:spLocks noGrp="1" noChangeArrowheads="1"/>
          </p:cNvSpPr>
          <p:nvPr>
            <p:ph type="sldNum" sz="quarter" idx="10"/>
          </p:nvPr>
        </p:nvSpPr>
        <p:spPr/>
        <p:txBody>
          <a:bodyPr/>
          <a:lstStyle>
            <a:lvl1pPr eaLnBrk="0" latinLnBrk="0" hangingPunct="0">
              <a:defRPr/>
            </a:lvl1pPr>
          </a:lstStyle>
          <a:p>
            <a:fld id="{5C8B0A65-5797-4F44-BB95-06880D826663}"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1142984"/>
            <a:ext cx="3259138" cy="928694"/>
          </a:xfrm>
        </p:spPr>
        <p:txBody>
          <a:bodyPr anchor="b"/>
          <a:lstStyle>
            <a:lvl1pPr algn="l">
              <a:defRPr sz="2000" b="1"/>
            </a:lvl1pPr>
          </a:lstStyle>
          <a:p>
            <a:r>
              <a:rPr lang="ko-KR" altLang="en-US"/>
              <a:t>마스터 제목 스타일 편집</a:t>
            </a:r>
            <a:endParaRPr lang="ko-KR" altLang="en-US" dirty="0"/>
          </a:p>
        </p:txBody>
      </p:sp>
      <p:sp>
        <p:nvSpPr>
          <p:cNvPr id="3" name="내용 개체 틀 2"/>
          <p:cNvSpPr>
            <a:spLocks noGrp="1"/>
          </p:cNvSpPr>
          <p:nvPr>
            <p:ph idx="1"/>
          </p:nvPr>
        </p:nvSpPr>
        <p:spPr>
          <a:xfrm>
            <a:off x="3873500" y="1142984"/>
            <a:ext cx="5537200" cy="49831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2071678"/>
            <a:ext cx="3259138" cy="40544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7A73714A-6984-4F75-86B2-08E5113C12EA}"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277059AA-D57A-4577-9C2B-A0D67C1B0BB3}"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31825" y="1268413"/>
            <a:ext cx="8610600" cy="460851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a:t>First Text Level</a:t>
            </a:r>
          </a:p>
          <a:p>
            <a:pPr lvl="1"/>
            <a:r>
              <a:rPr lang="en-US" altLang="ko-KR"/>
              <a:t>Second Text Level</a:t>
            </a:r>
          </a:p>
          <a:p>
            <a:pPr lvl="2"/>
            <a:r>
              <a:rPr lang="en-US" altLang="ko-KR"/>
              <a:t>Third Text Level</a:t>
            </a:r>
          </a:p>
          <a:p>
            <a:pPr lvl="3"/>
            <a:r>
              <a:rPr lang="en-US" altLang="ko-KR"/>
              <a:t>Forth Text Level</a:t>
            </a:r>
          </a:p>
          <a:p>
            <a:pPr lvl="4"/>
            <a:r>
              <a:rPr lang="en-US" altLang="ko-KR"/>
              <a:t>Fifth Text Level</a:t>
            </a:r>
          </a:p>
          <a:p>
            <a:pPr lvl="4"/>
            <a:endParaRPr lang="en-US" altLang="ko-KR"/>
          </a:p>
        </p:txBody>
      </p:sp>
      <p:sp>
        <p:nvSpPr>
          <p:cNvPr id="740370" name="Rectangle 18"/>
          <p:cNvSpPr>
            <a:spLocks noGrp="1" noChangeArrowheads="1"/>
          </p:cNvSpPr>
          <p:nvPr>
            <p:ph type="sldNum" sz="quarter" idx="4"/>
          </p:nvPr>
        </p:nvSpPr>
        <p:spPr bwMode="auto">
          <a:xfrm>
            <a:off x="4689475" y="6345238"/>
            <a:ext cx="50482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000" b="0" baseline="0">
                <a:solidFill>
                  <a:srgbClr val="C6003D"/>
                </a:solidFill>
                <a:latin typeface="HY헤드라인M" pitchFamily="18" charset="-127"/>
                <a:ea typeface="HY헤드라인M" pitchFamily="18" charset="-127"/>
              </a:defRPr>
            </a:lvl1pPr>
          </a:lstStyle>
          <a:p>
            <a:fld id="{0DA3B68B-46E3-4E04-9108-E8C30956DB97}" type="slidenum">
              <a:rPr lang="en-US" altLang="ko-KR"/>
              <a:pPr/>
              <a:t>‹#›</a:t>
            </a:fld>
            <a:endParaRPr lang="ko-KR" altLang="en-US"/>
          </a:p>
        </p:txBody>
      </p:sp>
      <p:sp>
        <p:nvSpPr>
          <p:cNvPr id="1028" name="Line 24"/>
          <p:cNvSpPr>
            <a:spLocks noChangeShapeType="1"/>
          </p:cNvSpPr>
          <p:nvPr/>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1029" name="Rectangle 2"/>
          <p:cNvSpPr>
            <a:spLocks noGrp="1" noChangeArrowheads="1"/>
          </p:cNvSpPr>
          <p:nvPr>
            <p:ph type="title"/>
          </p:nvPr>
        </p:nvSpPr>
        <p:spPr bwMode="auto">
          <a:xfrm>
            <a:off x="738188" y="169863"/>
            <a:ext cx="8247062" cy="5445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ko-KR" altLang="en-US"/>
              <a:t>제목</a:t>
            </a:r>
          </a:p>
        </p:txBody>
      </p:sp>
      <p:grpSp>
        <p:nvGrpSpPr>
          <p:cNvPr id="1030" name="그룹 10"/>
          <p:cNvGrpSpPr>
            <a:grpSpLocks/>
          </p:cNvGrpSpPr>
          <p:nvPr userDrawn="1"/>
        </p:nvGrpSpPr>
        <p:grpSpPr bwMode="auto">
          <a:xfrm>
            <a:off x="6753225" y="6351588"/>
            <a:ext cx="2122488" cy="254000"/>
            <a:chOff x="417600" y="6351900"/>
            <a:chExt cx="2122713" cy="253710"/>
          </a:xfrm>
        </p:grpSpPr>
        <p:pic>
          <p:nvPicPr>
            <p:cNvPr id="1033" name="Picture 3" descr="C:\Documents and Settings\김서형\바탕 화면\Illustrator\영문로고(홈피).jpg"/>
            <p:cNvPicPr>
              <a:picLocks noChangeAspect="1" noChangeArrowheads="1"/>
            </p:cNvPicPr>
            <p:nvPr userDrawn="1"/>
          </p:nvPicPr>
          <p:blipFill>
            <a:blip r:embed="rId13"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1034" name="그림 9" descr="ppt_하단로고.jpg"/>
            <p:cNvPicPr>
              <a:picLocks noChangeAspect="1"/>
            </p:cNvPicPr>
            <p:nvPr userDrawn="1"/>
          </p:nvPicPr>
          <p:blipFill>
            <a:blip r:embed="rId14"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1031" name="Picture 10"/>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10"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l" eaLnBrk="1" latinLnBrk="1" hangingPunct="1">
              <a:defRPr kumimoji="1" sz="1050" baseline="0">
                <a:solidFill>
                  <a:srgbClr val="C6003D"/>
                </a:solidFill>
                <a:latin typeface="맑은 고딕" panose="020B0503020000020004" pitchFamily="50" charset="-127"/>
                <a:ea typeface="맑은 고딕" panose="020B0503020000020004" pitchFamily="50" charset="-127"/>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a:defRPr/>
            </a:pPr>
            <a:r>
              <a:rPr lang="en-US" altLang="ko-KR" dirty="0"/>
              <a:t>http://pel.ajou.ac.kr</a:t>
            </a:r>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hdr="0" ftr="0" dt="0"/>
  <p:txStyles>
    <p:titleStyle>
      <a:lvl1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2pPr>
      <a:lvl3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3pPr>
      <a:lvl4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4pPr>
      <a:lvl5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5pPr>
      <a:lvl6pPr marL="4572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6pPr>
      <a:lvl7pPr marL="9144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7pPr>
      <a:lvl8pPr marL="13716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8pPr>
      <a:lvl9pPr marL="18288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9pPr>
    </p:titleStyle>
    <p:body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ko-KR" altLang="en-US" dirty="0"/>
              <a:t>전자 종합 설계</a:t>
            </a:r>
            <a:r>
              <a:rPr lang="en-US" altLang="ko-KR" dirty="0"/>
              <a:t>1 </a:t>
            </a:r>
            <a:endParaRPr lang="ko-KR" altLang="en-US" dirty="0"/>
          </a:p>
        </p:txBody>
      </p:sp>
      <p:sp>
        <p:nvSpPr>
          <p:cNvPr id="3" name="내용 개체 틀 2"/>
          <p:cNvSpPr>
            <a:spLocks noGrp="1"/>
          </p:cNvSpPr>
          <p:nvPr>
            <p:ph idx="1"/>
          </p:nvPr>
        </p:nvSpPr>
        <p:spPr>
          <a:xfrm>
            <a:off x="260635" y="716034"/>
            <a:ext cx="9372885" cy="5233246"/>
          </a:xfrm>
        </p:spPr>
        <p:txBody>
          <a:bodyPr/>
          <a:lstStyle/>
          <a:p>
            <a:pPr marL="476250" lvl="1" indent="0" algn="ctr">
              <a:buClr>
                <a:srgbClr val="FF0000"/>
              </a:buClr>
              <a:buNone/>
            </a:pPr>
            <a:br>
              <a:rPr lang="en-US" altLang="ko-KR" dirty="0"/>
            </a:br>
            <a:br>
              <a:rPr lang="en-US" altLang="ko-KR" dirty="0"/>
            </a:br>
            <a:br>
              <a:rPr lang="en-US" altLang="ko-KR" dirty="0"/>
            </a:br>
            <a:br>
              <a:rPr lang="en-US" altLang="ko-KR" sz="2400" dirty="0"/>
            </a:br>
            <a:r>
              <a:rPr lang="ko-KR" altLang="en-US" sz="3200" b="1" dirty="0"/>
              <a:t>계통 </a:t>
            </a:r>
            <a:r>
              <a:rPr lang="ko-KR" altLang="en-US" sz="3200" b="1" dirty="0" err="1"/>
              <a:t>연계형</a:t>
            </a:r>
            <a:r>
              <a:rPr lang="ko-KR" altLang="en-US" sz="3200" b="1" dirty="0"/>
              <a:t> </a:t>
            </a:r>
            <a:r>
              <a:rPr lang="en-US" altLang="ko-KR" sz="3200" b="1" dirty="0"/>
              <a:t>3-</a:t>
            </a:r>
            <a:r>
              <a:rPr lang="ko-KR" altLang="en-US" sz="3200" b="1" dirty="0"/>
              <a:t>레벨 인버터</a:t>
            </a:r>
            <a:r>
              <a:rPr lang="en-US" altLang="ko-KR" sz="3200" b="1" dirty="0"/>
              <a:t> PCS</a:t>
            </a:r>
            <a:br>
              <a:rPr lang="en-US" altLang="ko-KR" sz="2400" b="1" dirty="0"/>
            </a:br>
            <a:br>
              <a:rPr lang="en-US" altLang="ko-KR" sz="2400" b="1" dirty="0"/>
            </a:br>
            <a:br>
              <a:rPr lang="en-US" altLang="ko-KR" sz="2400" b="1" dirty="0"/>
            </a:br>
            <a:br>
              <a:rPr lang="en-US" altLang="ko-KR" sz="2400" b="1" dirty="0"/>
            </a:br>
            <a:br>
              <a:rPr lang="en-US" altLang="ko-KR" sz="2400" b="1" dirty="0"/>
            </a:br>
            <a:br>
              <a:rPr lang="en-US" altLang="ko-KR" sz="2400" b="1" dirty="0"/>
            </a:br>
            <a:r>
              <a:rPr lang="en-US" altLang="ko-KR" sz="2400" b="1" dirty="0"/>
              <a:t>201420820,</a:t>
            </a:r>
            <a:r>
              <a:rPr lang="ko-KR" altLang="en-US" sz="2400" b="1" dirty="0"/>
              <a:t> </a:t>
            </a:r>
            <a:r>
              <a:rPr lang="en-US" altLang="ko-KR" sz="2400" b="1" dirty="0"/>
              <a:t>201520769</a:t>
            </a:r>
            <a:br>
              <a:rPr lang="en-US" altLang="ko-KR" sz="2400" b="1" dirty="0"/>
            </a:br>
            <a:r>
              <a:rPr lang="ko-KR" altLang="en-US" sz="2400" b="1" dirty="0"/>
              <a:t>이승복</a:t>
            </a:r>
            <a:r>
              <a:rPr lang="en-US" altLang="ko-KR" sz="2400" b="1" dirty="0"/>
              <a:t>, </a:t>
            </a:r>
            <a:r>
              <a:rPr lang="ko-KR" altLang="en-US" sz="2400" b="1" dirty="0"/>
              <a:t>박현영</a:t>
            </a:r>
            <a:br>
              <a:rPr lang="en-US" altLang="ko-KR" sz="2400" b="1" dirty="0"/>
            </a:br>
            <a:br>
              <a:rPr lang="en-US" altLang="ko-KR" sz="2400" b="1" dirty="0"/>
            </a:br>
            <a:endParaRPr lang="en-US" altLang="ko-KR" sz="2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0</a:t>
            </a:fld>
            <a:endParaRPr lang="ko-KR" altLang="en-US"/>
          </a:p>
        </p:txBody>
      </p:sp>
    </p:spTree>
    <p:extLst>
      <p:ext uri="{BB962C8B-B14F-4D97-AF65-F5344CB8AC3E}">
        <p14:creationId xmlns:p14="http://schemas.microsoft.com/office/powerpoint/2010/main" val="384569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PWM </a:t>
            </a:r>
            <a:r>
              <a:rPr lang="ko-KR" altLang="en-US" dirty="0"/>
              <a:t>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2.1 SPWM </a:t>
            </a:r>
            <a:r>
              <a:rPr lang="ko-KR" altLang="en-US" sz="1600" b="1" dirty="0"/>
              <a:t>시뮬레이션 결과 </a:t>
            </a:r>
            <a:br>
              <a:rPr lang="en-US" altLang="ko-KR" sz="16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9</a:t>
            </a:fld>
            <a:endParaRPr lang="ko-KR" altLang="en-US"/>
          </a:p>
        </p:txBody>
      </p:sp>
      <p:pic>
        <p:nvPicPr>
          <p:cNvPr id="7" name="그림 6">
            <a:extLst>
              <a:ext uri="{FF2B5EF4-FFF2-40B4-BE49-F238E27FC236}">
                <a16:creationId xmlns:a16="http://schemas.microsoft.com/office/drawing/2014/main" id="{A67237E3-77C4-B84A-8495-65AC9D8C835B}"/>
              </a:ext>
            </a:extLst>
          </p:cNvPr>
          <p:cNvPicPr>
            <a:picLocks noChangeAspect="1"/>
          </p:cNvPicPr>
          <p:nvPr/>
        </p:nvPicPr>
        <p:blipFill rotWithShape="1">
          <a:blip r:embed="rId2">
            <a:extLst>
              <a:ext uri="{28A0092B-C50C-407E-A947-70E740481C1C}">
                <a14:useLocalDpi xmlns:a14="http://schemas.microsoft.com/office/drawing/2010/main" val="0"/>
              </a:ext>
            </a:extLst>
          </a:blip>
          <a:srcRect l="4101" t="6520" r="3612" b="6447"/>
          <a:stretch/>
        </p:blipFill>
        <p:spPr>
          <a:xfrm>
            <a:off x="920552" y="1484784"/>
            <a:ext cx="8324343" cy="3168352"/>
          </a:xfrm>
          <a:prstGeom prst="rect">
            <a:avLst/>
          </a:prstGeom>
        </p:spPr>
      </p:pic>
      <p:pic>
        <p:nvPicPr>
          <p:cNvPr id="8" name="그림 7">
            <a:extLst>
              <a:ext uri="{FF2B5EF4-FFF2-40B4-BE49-F238E27FC236}">
                <a16:creationId xmlns:a16="http://schemas.microsoft.com/office/drawing/2014/main" id="{B71BC5EB-A564-354E-856D-367C16048023}"/>
              </a:ext>
            </a:extLst>
          </p:cNvPr>
          <p:cNvPicPr>
            <a:picLocks noChangeAspect="1"/>
          </p:cNvPicPr>
          <p:nvPr/>
        </p:nvPicPr>
        <p:blipFill rotWithShape="1">
          <a:blip r:embed="rId3">
            <a:extLst>
              <a:ext uri="{28A0092B-C50C-407E-A947-70E740481C1C}">
                <a14:useLocalDpi xmlns:a14="http://schemas.microsoft.com/office/drawing/2010/main" val="0"/>
              </a:ext>
            </a:extLst>
          </a:blip>
          <a:srcRect l="5223" t="7392" r="4515" b="13655"/>
          <a:stretch/>
        </p:blipFill>
        <p:spPr>
          <a:xfrm>
            <a:off x="865275" y="3717032"/>
            <a:ext cx="8379620" cy="2376264"/>
          </a:xfrm>
          <a:prstGeom prst="rect">
            <a:avLst/>
          </a:prstGeom>
        </p:spPr>
      </p:pic>
      <p:sp>
        <p:nvSpPr>
          <p:cNvPr id="5" name="TextBox 4">
            <a:extLst>
              <a:ext uri="{FF2B5EF4-FFF2-40B4-BE49-F238E27FC236}">
                <a16:creationId xmlns:a16="http://schemas.microsoft.com/office/drawing/2014/main" id="{1B6573E3-B05D-7244-BCCC-EDDD1066EF5C}"/>
              </a:ext>
            </a:extLst>
          </p:cNvPr>
          <p:cNvSpPr txBox="1"/>
          <p:nvPr/>
        </p:nvSpPr>
        <p:spPr>
          <a:xfrm>
            <a:off x="159918" y="4514636"/>
            <a:ext cx="738188" cy="276999"/>
          </a:xfrm>
          <a:prstGeom prst="rect">
            <a:avLst/>
          </a:prstGeom>
          <a:noFill/>
        </p:spPr>
        <p:txBody>
          <a:bodyPr wrap="square" rtlCol="0">
            <a:spAutoFit/>
          </a:bodyPr>
          <a:lstStyle/>
          <a:p>
            <a:r>
              <a:rPr kumimoji="1" lang="ko-KR" altLang="en-US" sz="1200" b="0" baseline="0" dirty="0" err="1">
                <a:latin typeface="맑은 고딕" panose="020B0503020000020004" pitchFamily="50" charset="-127"/>
                <a:ea typeface="맑은 고딕" panose="020B0503020000020004" pitchFamily="50" charset="-127"/>
              </a:rPr>
              <a:t>극전압</a:t>
            </a:r>
            <a:endParaRPr kumimoji="1" lang="ko-KR" altLang="en-US" sz="1200" b="0" baseline="0" dirty="0">
              <a:latin typeface="맑은 고딕" panose="020B0503020000020004" pitchFamily="50" charset="-127"/>
              <a:ea typeface="맑은 고딕" panose="020B0503020000020004" pitchFamily="50" charset="-127"/>
            </a:endParaRPr>
          </a:p>
        </p:txBody>
      </p:sp>
      <p:sp>
        <p:nvSpPr>
          <p:cNvPr id="9" name="TextBox 8">
            <a:extLst>
              <a:ext uri="{FF2B5EF4-FFF2-40B4-BE49-F238E27FC236}">
                <a16:creationId xmlns:a16="http://schemas.microsoft.com/office/drawing/2014/main" id="{7F4D4B66-E971-0945-80AE-43735829E447}"/>
              </a:ext>
            </a:extLst>
          </p:cNvPr>
          <p:cNvSpPr txBox="1"/>
          <p:nvPr/>
        </p:nvSpPr>
        <p:spPr>
          <a:xfrm>
            <a:off x="154726" y="2366066"/>
            <a:ext cx="738188"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삼각파</a:t>
            </a:r>
            <a:r>
              <a:rPr kumimoji="1" lang="en-US" altLang="ko-KR" sz="1200" b="0" baseline="0" dirty="0">
                <a:latin typeface="맑은 고딕" panose="020B0503020000020004" pitchFamily="50" charset="-127"/>
                <a:ea typeface="맑은 고딕" panose="020B0503020000020004" pitchFamily="50" charset="-127"/>
              </a:rPr>
              <a:t>,</a:t>
            </a:r>
            <a:br>
              <a:rPr kumimoji="1" lang="en-US" altLang="ko-KR" sz="1200" b="0" baseline="0" dirty="0">
                <a:latin typeface="맑은 고딕" panose="020B0503020000020004" pitchFamily="50" charset="-127"/>
                <a:ea typeface="맑은 고딕" panose="020B0503020000020004" pitchFamily="50" charset="-127"/>
              </a:rPr>
            </a:br>
            <a:r>
              <a:rPr kumimoji="1" lang="en-US" altLang="ko-KR" sz="1200" b="0" baseline="0" dirty="0">
                <a:latin typeface="맑은 고딕" panose="020B0503020000020004" pitchFamily="50" charset="-127"/>
                <a:ea typeface="맑은 고딕" panose="020B0503020000020004" pitchFamily="50" charset="-127"/>
              </a:rPr>
              <a:t>3</a:t>
            </a:r>
            <a:r>
              <a:rPr kumimoji="1" lang="ko-KR" altLang="en-US" sz="1200" b="0" baseline="0" dirty="0" err="1">
                <a:latin typeface="맑은 고딕" panose="020B0503020000020004" pitchFamily="50" charset="-127"/>
                <a:ea typeface="맑은 고딕" panose="020B0503020000020004" pitchFamily="50" charset="-127"/>
              </a:rPr>
              <a:t>상전압</a:t>
            </a:r>
            <a:endParaRPr kumimoji="1"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2222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PWM </a:t>
            </a:r>
            <a:r>
              <a:rPr lang="ko-KR" altLang="en-US" dirty="0"/>
              <a:t>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a:t>
            </a:r>
            <a:r>
              <a:rPr lang="ko-KR" altLang="en-US" sz="1600" b="1" dirty="0"/>
              <a:t>옵셋 전압을 이용한 변조 방식</a:t>
            </a:r>
            <a:br>
              <a:rPr lang="en-US" altLang="ko-KR" sz="1600" b="1" dirty="0"/>
            </a:br>
            <a:endParaRPr lang="en-US" altLang="ko-KR" sz="1600" b="1" dirty="0"/>
          </a:p>
          <a:p>
            <a:pPr lvl="2">
              <a:buClr>
                <a:srgbClr val="FFC000"/>
              </a:buClr>
            </a:pPr>
            <a:r>
              <a:rPr lang="ko-KR" altLang="en-US" sz="1400" dirty="0"/>
              <a:t>옵셋 전압이라 불리는 </a:t>
            </a:r>
            <a:r>
              <a:rPr lang="ko-KR" altLang="en-US" sz="1400" dirty="0" err="1"/>
              <a:t>영상분</a:t>
            </a:r>
            <a:r>
              <a:rPr lang="ko-KR" altLang="en-US" sz="1400" dirty="0"/>
              <a:t> 신호를 이용하여 </a:t>
            </a:r>
            <a:r>
              <a:rPr lang="ko-KR" altLang="en-US" sz="1400" dirty="0" err="1"/>
              <a:t>극전압</a:t>
            </a:r>
            <a:r>
              <a:rPr lang="ko-KR" altLang="en-US" sz="1400" dirty="0"/>
              <a:t> 형태를 바꾸어 여러 전압 변조 기법 구현 가능</a:t>
            </a:r>
            <a:endParaRPr lang="en-US" altLang="ko-KR" sz="1400" dirty="0"/>
          </a:p>
          <a:p>
            <a:pPr lvl="2">
              <a:buClr>
                <a:srgbClr val="FFC000"/>
              </a:buClr>
            </a:pPr>
            <a:endParaRPr lang="en-US" altLang="ko-KR" sz="1400" dirty="0"/>
          </a:p>
          <a:p>
            <a:pPr lvl="2">
              <a:buClr>
                <a:srgbClr val="FFC000"/>
              </a:buClr>
            </a:pPr>
            <a:r>
              <a:rPr lang="ko-KR" altLang="en-US" sz="1400" dirty="0"/>
              <a:t>현재 수업시간에 사용하고 있는 전압 변조 방식</a:t>
            </a: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10</a:t>
            </a:fld>
            <a:endParaRPr lang="ko-KR" altLang="en-US"/>
          </a:p>
        </p:txBody>
      </p:sp>
      <p:pic>
        <p:nvPicPr>
          <p:cNvPr id="9" name="그림 8">
            <a:extLst>
              <a:ext uri="{FF2B5EF4-FFF2-40B4-BE49-F238E27FC236}">
                <a16:creationId xmlns:a16="http://schemas.microsoft.com/office/drawing/2014/main" id="{1838A913-5180-8C4B-9119-82060B39F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737" y="2780928"/>
            <a:ext cx="5448300" cy="3009900"/>
          </a:xfrm>
          <a:prstGeom prst="rect">
            <a:avLst/>
          </a:prstGeom>
        </p:spPr>
      </p:pic>
    </p:spTree>
    <p:extLst>
      <p:ext uri="{BB962C8B-B14F-4D97-AF65-F5344CB8AC3E}">
        <p14:creationId xmlns:p14="http://schemas.microsoft.com/office/powerpoint/2010/main" val="370492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PWM </a:t>
            </a:r>
            <a:r>
              <a:rPr lang="ko-KR" altLang="en-US" dirty="0"/>
              <a:t>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a:t>
            </a:r>
            <a:r>
              <a:rPr lang="ko-KR" altLang="en-US" sz="1600" b="1" dirty="0"/>
              <a:t>옵셋 전압을 이용한 변조 방식 시뮬레이션 결과</a:t>
            </a:r>
            <a:br>
              <a:rPr lang="en-US" altLang="ko-KR" sz="1600" b="1" dirty="0"/>
            </a:br>
            <a:endParaRPr lang="en-US" altLang="ko-KR" sz="1600" b="1" dirty="0"/>
          </a:p>
          <a:p>
            <a:pPr lvl="2">
              <a:buClr>
                <a:srgbClr val="FFC000"/>
              </a:buClr>
            </a:pP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11</a:t>
            </a:fld>
            <a:endParaRPr lang="ko-KR" altLang="en-US"/>
          </a:p>
        </p:txBody>
      </p:sp>
      <p:pic>
        <p:nvPicPr>
          <p:cNvPr id="6" name="그림 5">
            <a:extLst>
              <a:ext uri="{FF2B5EF4-FFF2-40B4-BE49-F238E27FC236}">
                <a16:creationId xmlns:a16="http://schemas.microsoft.com/office/drawing/2014/main" id="{F4F29F12-B172-CE49-9224-FBC17AD31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4" y="1412776"/>
            <a:ext cx="9407299" cy="2937334"/>
          </a:xfrm>
          <a:prstGeom prst="rect">
            <a:avLst/>
          </a:prstGeom>
        </p:spPr>
      </p:pic>
      <p:pic>
        <p:nvPicPr>
          <p:cNvPr id="7" name="그림 6">
            <a:extLst>
              <a:ext uri="{FF2B5EF4-FFF2-40B4-BE49-F238E27FC236}">
                <a16:creationId xmlns:a16="http://schemas.microsoft.com/office/drawing/2014/main" id="{3CB560DE-3B57-ED4A-88DF-EE57632804F0}"/>
              </a:ext>
            </a:extLst>
          </p:cNvPr>
          <p:cNvPicPr>
            <a:picLocks noChangeAspect="1"/>
          </p:cNvPicPr>
          <p:nvPr/>
        </p:nvPicPr>
        <p:blipFill rotWithShape="1">
          <a:blip r:embed="rId3">
            <a:extLst>
              <a:ext uri="{28A0092B-C50C-407E-A947-70E740481C1C}">
                <a14:useLocalDpi xmlns:a14="http://schemas.microsoft.com/office/drawing/2010/main" val="0"/>
              </a:ext>
            </a:extLst>
          </a:blip>
          <a:srcRect r="2022" b="4746"/>
          <a:stretch/>
        </p:blipFill>
        <p:spPr>
          <a:xfrm>
            <a:off x="128463" y="3493013"/>
            <a:ext cx="9217025" cy="2528275"/>
          </a:xfrm>
          <a:prstGeom prst="rect">
            <a:avLst/>
          </a:prstGeom>
        </p:spPr>
      </p:pic>
      <p:sp>
        <p:nvSpPr>
          <p:cNvPr id="8" name="TextBox 7">
            <a:extLst>
              <a:ext uri="{FF2B5EF4-FFF2-40B4-BE49-F238E27FC236}">
                <a16:creationId xmlns:a16="http://schemas.microsoft.com/office/drawing/2014/main" id="{C9C1E59C-E3F7-DE48-B619-4A12D5B89F94}"/>
              </a:ext>
            </a:extLst>
          </p:cNvPr>
          <p:cNvSpPr txBox="1"/>
          <p:nvPr/>
        </p:nvSpPr>
        <p:spPr>
          <a:xfrm>
            <a:off x="-20782" y="2419778"/>
            <a:ext cx="851497"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삼각파</a:t>
            </a:r>
            <a:r>
              <a:rPr kumimoji="1" lang="en-US" altLang="ko-KR" sz="1200" b="0" baseline="0" dirty="0">
                <a:latin typeface="맑은 고딕" panose="020B0503020000020004" pitchFamily="50" charset="-127"/>
                <a:ea typeface="맑은 고딕" panose="020B0503020000020004" pitchFamily="50" charset="-127"/>
              </a:rPr>
              <a:t>,</a:t>
            </a:r>
            <a:br>
              <a:rPr kumimoji="1" lang="en-US" altLang="ko-KR" sz="1200" b="0" baseline="0" dirty="0">
                <a:latin typeface="맑은 고딕" panose="020B0503020000020004" pitchFamily="50" charset="-127"/>
                <a:ea typeface="맑은 고딕" panose="020B0503020000020004" pitchFamily="50" charset="-127"/>
              </a:rPr>
            </a:br>
            <a:r>
              <a:rPr kumimoji="1" lang="en-US" altLang="ko-KR" sz="1200" b="0" baseline="0" dirty="0">
                <a:latin typeface="맑은 고딕" panose="020B0503020000020004" pitchFamily="50" charset="-127"/>
                <a:ea typeface="맑은 고딕" panose="020B0503020000020004" pitchFamily="50" charset="-127"/>
              </a:rPr>
              <a:t>3</a:t>
            </a:r>
            <a:r>
              <a:rPr kumimoji="1" lang="ko-KR" altLang="en-US" sz="1200" b="0" baseline="0" dirty="0">
                <a:latin typeface="맑은 고딕" panose="020B0503020000020004" pitchFamily="50" charset="-127"/>
                <a:ea typeface="맑은 고딕" panose="020B0503020000020004" pitchFamily="50" charset="-127"/>
              </a:rPr>
              <a:t>상 전압</a:t>
            </a:r>
          </a:p>
        </p:txBody>
      </p:sp>
      <p:sp>
        <p:nvSpPr>
          <p:cNvPr id="10" name="TextBox 9">
            <a:extLst>
              <a:ext uri="{FF2B5EF4-FFF2-40B4-BE49-F238E27FC236}">
                <a16:creationId xmlns:a16="http://schemas.microsoft.com/office/drawing/2014/main" id="{0DA6B7E2-2C46-CF41-8FB8-0FCCC61185E6}"/>
              </a:ext>
            </a:extLst>
          </p:cNvPr>
          <p:cNvSpPr txBox="1"/>
          <p:nvPr/>
        </p:nvSpPr>
        <p:spPr>
          <a:xfrm>
            <a:off x="35872" y="4517395"/>
            <a:ext cx="738188" cy="276999"/>
          </a:xfrm>
          <a:prstGeom prst="rect">
            <a:avLst/>
          </a:prstGeom>
          <a:noFill/>
        </p:spPr>
        <p:txBody>
          <a:bodyPr wrap="square" rtlCol="0">
            <a:spAutoFit/>
          </a:bodyPr>
          <a:lstStyle/>
          <a:p>
            <a:r>
              <a:rPr kumimoji="1" lang="ko-KR" altLang="en-US" sz="1200" b="0" baseline="0" dirty="0" err="1">
                <a:latin typeface="맑은 고딕" panose="020B0503020000020004" pitchFamily="50" charset="-127"/>
                <a:ea typeface="맑은 고딕" panose="020B0503020000020004" pitchFamily="50" charset="-127"/>
              </a:rPr>
              <a:t>극전압</a:t>
            </a:r>
            <a:endParaRPr kumimoji="1"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022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PWM </a:t>
            </a:r>
            <a:r>
              <a:rPr lang="ko-KR" altLang="en-US" dirty="0"/>
              <a:t>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a:t>
            </a:r>
            <a:r>
              <a:rPr lang="ko-KR" altLang="en-US" sz="1600" b="1" dirty="0"/>
              <a:t>옵셋 전압을 이용한 변조 방식 시뮬레이션 결과</a:t>
            </a:r>
            <a:br>
              <a:rPr lang="en-US" altLang="ko-KR" sz="1600" b="1" dirty="0"/>
            </a:br>
            <a:endParaRPr lang="en-US" altLang="ko-KR" sz="1600" b="1" dirty="0"/>
          </a:p>
          <a:p>
            <a:pPr lvl="2">
              <a:buClr>
                <a:srgbClr val="FFC000"/>
              </a:buClr>
            </a:pP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12</a:t>
            </a:fld>
            <a:endParaRPr lang="ko-KR" altLang="en-US"/>
          </a:p>
        </p:txBody>
      </p:sp>
      <p:pic>
        <p:nvPicPr>
          <p:cNvPr id="9" name="그림 8">
            <a:extLst>
              <a:ext uri="{FF2B5EF4-FFF2-40B4-BE49-F238E27FC236}">
                <a16:creationId xmlns:a16="http://schemas.microsoft.com/office/drawing/2014/main" id="{D46C2B51-20E1-0145-BD1C-E0A82A4F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0" y="1340768"/>
            <a:ext cx="8642881" cy="2698652"/>
          </a:xfrm>
          <a:prstGeom prst="rect">
            <a:avLst/>
          </a:prstGeom>
        </p:spPr>
      </p:pic>
      <p:pic>
        <p:nvPicPr>
          <p:cNvPr id="11" name="그림 10">
            <a:extLst>
              <a:ext uri="{FF2B5EF4-FFF2-40B4-BE49-F238E27FC236}">
                <a16:creationId xmlns:a16="http://schemas.microsoft.com/office/drawing/2014/main" id="{F3FC728B-7BA3-3D4B-BB9A-CFF16D432007}"/>
              </a:ext>
            </a:extLst>
          </p:cNvPr>
          <p:cNvPicPr>
            <a:picLocks noChangeAspect="1"/>
          </p:cNvPicPr>
          <p:nvPr/>
        </p:nvPicPr>
        <p:blipFill rotWithShape="1">
          <a:blip r:embed="rId3">
            <a:extLst>
              <a:ext uri="{28A0092B-C50C-407E-A947-70E740481C1C}">
                <a14:useLocalDpi xmlns:a14="http://schemas.microsoft.com/office/drawing/2010/main" val="0"/>
              </a:ext>
            </a:extLst>
          </a:blip>
          <a:srcRect r="2103" b="7871"/>
          <a:stretch/>
        </p:blipFill>
        <p:spPr>
          <a:xfrm>
            <a:off x="524175" y="3709011"/>
            <a:ext cx="8461075" cy="2528301"/>
          </a:xfrm>
          <a:prstGeom prst="rect">
            <a:avLst/>
          </a:prstGeom>
        </p:spPr>
      </p:pic>
      <p:sp>
        <p:nvSpPr>
          <p:cNvPr id="12" name="TextBox 11">
            <a:extLst>
              <a:ext uri="{FF2B5EF4-FFF2-40B4-BE49-F238E27FC236}">
                <a16:creationId xmlns:a16="http://schemas.microsoft.com/office/drawing/2014/main" id="{AD08EAF6-A3E8-A64B-A516-B777634B0D52}"/>
              </a:ext>
            </a:extLst>
          </p:cNvPr>
          <p:cNvSpPr txBox="1"/>
          <p:nvPr/>
        </p:nvSpPr>
        <p:spPr>
          <a:xfrm>
            <a:off x="35872" y="4517395"/>
            <a:ext cx="956688" cy="276999"/>
          </a:xfrm>
          <a:prstGeom prst="rect">
            <a:avLst/>
          </a:prstGeom>
          <a:noFill/>
        </p:spPr>
        <p:txBody>
          <a:bodyPr wrap="square" rtlCol="0">
            <a:spAutoFit/>
          </a:bodyPr>
          <a:lstStyle/>
          <a:p>
            <a:r>
              <a:rPr kumimoji="1" lang="ko-KR" altLang="en-US" sz="1200" b="0" baseline="0" dirty="0" err="1">
                <a:latin typeface="맑은 고딕" panose="020B0503020000020004" pitchFamily="50" charset="-127"/>
                <a:ea typeface="맑은 고딕" panose="020B0503020000020004" pitchFamily="50" charset="-127"/>
              </a:rPr>
              <a:t>지령전압</a:t>
            </a:r>
            <a:endParaRPr kumimoji="1" lang="ko-KR" altLang="en-US" sz="1200" b="0" baseline="0" dirty="0">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4C30E829-4319-3E4D-B4D6-1D5392390321}"/>
              </a:ext>
            </a:extLst>
          </p:cNvPr>
          <p:cNvSpPr txBox="1"/>
          <p:nvPr/>
        </p:nvSpPr>
        <p:spPr>
          <a:xfrm>
            <a:off x="64775" y="2201216"/>
            <a:ext cx="738188" cy="276999"/>
          </a:xfrm>
          <a:prstGeom prst="rect">
            <a:avLst/>
          </a:prstGeom>
          <a:noFill/>
        </p:spPr>
        <p:txBody>
          <a:bodyPr wrap="square" rtlCol="0">
            <a:spAutoFit/>
          </a:bodyPr>
          <a:lstStyle/>
          <a:p>
            <a:r>
              <a:rPr kumimoji="1" lang="ko-KR" altLang="en-US" sz="1200" b="0" baseline="0" dirty="0" err="1">
                <a:latin typeface="맑은 고딕" panose="020B0503020000020004" pitchFamily="50" charset="-127"/>
                <a:ea typeface="맑은 고딕" panose="020B0503020000020004" pitchFamily="50" charset="-127"/>
              </a:rPr>
              <a:t>상전압</a:t>
            </a:r>
            <a:endParaRPr kumimoji="1"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7558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좌표 변환</a:t>
            </a:r>
          </a:p>
        </p:txBody>
      </p:sp>
      <p:sp>
        <p:nvSpPr>
          <p:cNvPr id="3" name="내용 개체 틀 2"/>
          <p:cNvSpPr>
            <a:spLocks noGrp="1"/>
          </p:cNvSpPr>
          <p:nvPr>
            <p:ph idx="1"/>
          </p:nvPr>
        </p:nvSpPr>
        <p:spPr>
          <a:xfrm>
            <a:off x="272480" y="681480"/>
            <a:ext cx="9516901" cy="5411815"/>
          </a:xfrm>
        </p:spPr>
        <p:txBody>
          <a:bodyPr/>
          <a:lstStyle/>
          <a:p>
            <a:pPr marL="476250" lvl="1" indent="0">
              <a:buClr>
                <a:srgbClr val="FF0000"/>
              </a:buClr>
              <a:buNone/>
            </a:pPr>
            <a:endParaRPr lang="en-US" altLang="ko-KR" dirty="0"/>
          </a:p>
          <a:p>
            <a:pPr lvl="1">
              <a:buClr>
                <a:srgbClr val="FF0000"/>
              </a:buClr>
            </a:pPr>
            <a:r>
              <a:rPr lang="ko-KR" altLang="en-US" sz="1600" b="1" dirty="0" err="1"/>
              <a:t>좌표변환</a:t>
            </a:r>
            <a:br>
              <a:rPr lang="ko-KR" altLang="en-US" sz="1600" dirty="0"/>
            </a:br>
            <a:r>
              <a:rPr lang="en-US" altLang="ko-KR" sz="1600" b="1" dirty="0"/>
              <a:t>: </a:t>
            </a:r>
            <a:r>
              <a:rPr lang="en-US" altLang="ko-KR" sz="1400" dirty="0"/>
              <a:t>3</a:t>
            </a:r>
            <a:r>
              <a:rPr lang="ko-KR" altLang="en-US" sz="1400" dirty="0"/>
              <a:t>상 교류 전동기의 </a:t>
            </a:r>
            <a:r>
              <a:rPr lang="en-US" altLang="ko-KR" sz="1400" dirty="0"/>
              <a:t>a, b, c </a:t>
            </a:r>
            <a:r>
              <a:rPr lang="ko-KR" altLang="en-US" sz="1400" dirty="0"/>
              <a:t>상 변수들을 </a:t>
            </a:r>
            <a:r>
              <a:rPr lang="en-US" altLang="ko-KR" sz="1400" dirty="0"/>
              <a:t>d, q, n</a:t>
            </a:r>
            <a:r>
              <a:rPr lang="ko-KR" altLang="en-US" sz="1400" dirty="0"/>
              <a:t>축으로 이루어진 직교 </a:t>
            </a:r>
            <a:r>
              <a:rPr lang="ko-KR" altLang="en-US" sz="1400" dirty="0" err="1"/>
              <a:t>좌표계</a:t>
            </a:r>
            <a:r>
              <a:rPr lang="ko-KR" altLang="en-US" sz="1400" dirty="0"/>
              <a:t> 상의 변수로 변환하는 것</a:t>
            </a:r>
            <a:r>
              <a:rPr lang="en-US" altLang="ko-KR" sz="1400" dirty="0"/>
              <a:t>.</a:t>
            </a:r>
            <a:br>
              <a:rPr lang="ko-KR" altLang="en-US" sz="1400" dirty="0"/>
            </a:br>
            <a:br>
              <a:rPr lang="en-US" altLang="ko-KR" sz="1600" dirty="0"/>
            </a:br>
            <a:endParaRPr lang="en-US" altLang="ko-KR" sz="1600" dirty="0"/>
          </a:p>
          <a:p>
            <a:pPr lvl="2">
              <a:buClr>
                <a:srgbClr val="FFC000"/>
              </a:buClr>
            </a:pPr>
            <a:r>
              <a:rPr lang="en-US" altLang="ko-KR" sz="1400" dirty="0"/>
              <a:t>d</a:t>
            </a:r>
            <a:r>
              <a:rPr lang="ko-KR" altLang="en-US" sz="1400" dirty="0"/>
              <a:t>축</a:t>
            </a:r>
            <a:r>
              <a:rPr lang="en-US" altLang="ko-KR" sz="1400" dirty="0"/>
              <a:t>(Direct Axis, </a:t>
            </a:r>
            <a:r>
              <a:rPr lang="ko-KR" altLang="en-US" sz="1400" dirty="0" err="1"/>
              <a:t>직축</a:t>
            </a:r>
            <a:r>
              <a:rPr lang="en-US" altLang="ko-KR" sz="1400" dirty="0"/>
              <a:t>)</a:t>
            </a:r>
            <a:br>
              <a:rPr lang="ko-KR" altLang="en-US" sz="1400" dirty="0"/>
            </a:br>
            <a:r>
              <a:rPr lang="en-US" altLang="ko-KR" sz="1400" dirty="0"/>
              <a:t>- </a:t>
            </a:r>
            <a:r>
              <a:rPr lang="ko-KR" altLang="en-US" sz="1400" dirty="0"/>
              <a:t>통상 전동기의 </a:t>
            </a:r>
            <a:r>
              <a:rPr lang="ko-KR" altLang="en-US" sz="1400" dirty="0" err="1"/>
              <a:t>자속이</a:t>
            </a:r>
            <a:r>
              <a:rPr lang="ko-KR" altLang="en-US" sz="1400" dirty="0"/>
              <a:t> 발생하는 축</a:t>
            </a:r>
            <a:br>
              <a:rPr lang="ko-KR" altLang="en-US" sz="1400" dirty="0"/>
            </a:br>
            <a:r>
              <a:rPr lang="en-US" altLang="ko-KR" sz="1400" dirty="0"/>
              <a:t>- </a:t>
            </a:r>
            <a:r>
              <a:rPr lang="ko-KR" altLang="en-US" sz="1400" dirty="0"/>
              <a:t>교류전동기의 벡터제어에서 기준이 되는 축</a:t>
            </a:r>
            <a:br>
              <a:rPr lang="en-US" altLang="ko-KR" sz="1400" dirty="0"/>
            </a:br>
            <a:endParaRPr lang="en-US" altLang="ko-KR" sz="1400" dirty="0"/>
          </a:p>
          <a:p>
            <a:pPr lvl="2">
              <a:buClr>
                <a:srgbClr val="FFC000"/>
              </a:buClr>
            </a:pPr>
            <a:r>
              <a:rPr lang="en-US" altLang="ko-KR" sz="1400" dirty="0"/>
              <a:t>q</a:t>
            </a:r>
            <a:r>
              <a:rPr lang="ko-KR" altLang="en-US" sz="1400" dirty="0"/>
              <a:t>축</a:t>
            </a:r>
            <a:r>
              <a:rPr lang="en-US" altLang="ko-KR" sz="1400" dirty="0"/>
              <a:t>(Quadrature Axis, </a:t>
            </a:r>
            <a:r>
              <a:rPr lang="ko-KR" altLang="en-US" sz="1400" dirty="0"/>
              <a:t>횡축</a:t>
            </a:r>
            <a:r>
              <a:rPr lang="en-US" altLang="ko-KR" sz="1400" dirty="0"/>
              <a:t>)</a:t>
            </a:r>
            <a:br>
              <a:rPr lang="ko-KR" altLang="en-US" sz="1400" dirty="0"/>
            </a:br>
            <a:r>
              <a:rPr lang="en-US" altLang="ko-KR" sz="1400" dirty="0"/>
              <a:t>- d</a:t>
            </a:r>
            <a:r>
              <a:rPr lang="ko-KR" altLang="en-US" sz="1400" dirty="0"/>
              <a:t>축과 직각을 이루는 축</a:t>
            </a:r>
            <a:br>
              <a:rPr lang="ko-KR" altLang="en-US" sz="1400" dirty="0"/>
            </a:br>
            <a:r>
              <a:rPr lang="en-US" altLang="ko-KR" sz="1400" dirty="0"/>
              <a:t>- </a:t>
            </a:r>
            <a:r>
              <a:rPr lang="ko-KR" altLang="en-US" sz="1400" dirty="0"/>
              <a:t>전동기의 </a:t>
            </a:r>
            <a:r>
              <a:rPr lang="ko-KR" altLang="en-US" sz="1400" dirty="0" err="1"/>
              <a:t>물리량이</a:t>
            </a:r>
            <a:r>
              <a:rPr lang="ko-KR" altLang="en-US" sz="1400" dirty="0"/>
              <a:t> 시간에 따라 </a:t>
            </a:r>
            <a:r>
              <a:rPr lang="ko-KR" altLang="en-US" sz="1400" dirty="0" err="1"/>
              <a:t>정방향</a:t>
            </a:r>
            <a:r>
              <a:rPr lang="en-US" altLang="ko-KR" sz="1400" dirty="0"/>
              <a:t>(</a:t>
            </a:r>
            <a:r>
              <a:rPr lang="ko-KR" altLang="en-US" sz="1400" dirty="0"/>
              <a:t>시계반대방향</a:t>
            </a:r>
            <a:r>
              <a:rPr lang="en-US" altLang="ko-KR" sz="1400" dirty="0"/>
              <a:t>)</a:t>
            </a:r>
            <a:r>
              <a:rPr lang="ko-KR" altLang="en-US" sz="1400" dirty="0"/>
              <a:t>으로 회전할 때 </a:t>
            </a:r>
            <a:r>
              <a:rPr lang="en-US" altLang="ko-KR" sz="1400" dirty="0"/>
              <a:t>d</a:t>
            </a:r>
            <a:r>
              <a:rPr lang="ko-KR" altLang="en-US" sz="1400" dirty="0"/>
              <a:t>축에 비해 회전할 방향에 앞서서 위치함</a:t>
            </a:r>
            <a:br>
              <a:rPr lang="ko-KR" altLang="en-US" sz="1400" dirty="0"/>
            </a:br>
            <a:r>
              <a:rPr lang="en-US" altLang="ko-KR" sz="1400" dirty="0"/>
              <a:t>- </a:t>
            </a:r>
            <a:r>
              <a:rPr lang="ko-KR" altLang="en-US" sz="1400" dirty="0"/>
              <a:t>벡터 제어에서 토크를 발생하는 전류</a:t>
            </a:r>
            <a:r>
              <a:rPr lang="en-US" altLang="ko-KR" sz="1400" dirty="0"/>
              <a:t>(</a:t>
            </a:r>
            <a:r>
              <a:rPr lang="ko-KR" altLang="en-US" sz="1400" dirty="0"/>
              <a:t>또는 역기전력</a:t>
            </a:r>
            <a:r>
              <a:rPr lang="en-US" altLang="ko-KR" sz="1400" dirty="0"/>
              <a:t>)</a:t>
            </a:r>
            <a:r>
              <a:rPr lang="ko-KR" altLang="en-US" sz="1400" dirty="0"/>
              <a:t>의 축</a:t>
            </a:r>
            <a:br>
              <a:rPr lang="en-US" altLang="ko-KR" sz="1400" dirty="0"/>
            </a:br>
            <a:endParaRPr lang="en-US" altLang="ko-KR" sz="1400" dirty="0"/>
          </a:p>
          <a:p>
            <a:pPr lvl="2">
              <a:buClr>
                <a:srgbClr val="FFC000"/>
              </a:buClr>
            </a:pPr>
            <a:r>
              <a:rPr lang="en-US" altLang="ko-KR" sz="1400" dirty="0"/>
              <a:t>n</a:t>
            </a:r>
            <a:r>
              <a:rPr lang="ko-KR" altLang="en-US" sz="1400" dirty="0"/>
              <a:t>축</a:t>
            </a:r>
            <a:r>
              <a:rPr lang="en-US" altLang="ko-KR" sz="1400" dirty="0"/>
              <a:t>(Neutral Axis, </a:t>
            </a:r>
            <a:r>
              <a:rPr lang="ko-KR" altLang="en-US" sz="1400" dirty="0" err="1"/>
              <a:t>중성축</a:t>
            </a:r>
            <a:r>
              <a:rPr lang="ko-KR" altLang="en-US" sz="1400" dirty="0"/>
              <a:t> 또는 </a:t>
            </a:r>
            <a:r>
              <a:rPr lang="ko-KR" altLang="en-US" sz="1400" dirty="0" err="1"/>
              <a:t>영상분</a:t>
            </a:r>
            <a:r>
              <a:rPr lang="ko-KR" altLang="en-US" sz="1400" dirty="0"/>
              <a:t> 축</a:t>
            </a:r>
            <a:r>
              <a:rPr lang="en-US" altLang="ko-KR" sz="1400" dirty="0"/>
              <a:t>)</a:t>
            </a:r>
            <a:br>
              <a:rPr lang="ko-KR" altLang="en-US" sz="1400" dirty="0"/>
            </a:br>
            <a:r>
              <a:rPr lang="en-US" altLang="ko-KR" sz="1400" dirty="0"/>
              <a:t>-</a:t>
            </a:r>
            <a:r>
              <a:rPr lang="ko-KR" altLang="en-US" sz="1400" dirty="0"/>
              <a:t> </a:t>
            </a:r>
            <a:r>
              <a:rPr lang="en-US" altLang="ko-KR" sz="1400" dirty="0"/>
              <a:t>d</a:t>
            </a:r>
            <a:r>
              <a:rPr lang="ko-KR" altLang="en-US" sz="1400" dirty="0"/>
              <a:t>와 </a:t>
            </a:r>
            <a:r>
              <a:rPr lang="en-US" altLang="ko-KR" sz="1400" dirty="0"/>
              <a:t>q</a:t>
            </a:r>
            <a:r>
              <a:rPr lang="ko-KR" altLang="en-US" sz="1400" dirty="0"/>
              <a:t>축과 </a:t>
            </a:r>
            <a:r>
              <a:rPr lang="en-US" altLang="ko-KR" sz="1400" dirty="0"/>
              <a:t>3</a:t>
            </a:r>
            <a:r>
              <a:rPr lang="ko-KR" altLang="en-US" sz="1400" dirty="0"/>
              <a:t>차원 공간상에서 서로 직교하는 축</a:t>
            </a:r>
            <a:br>
              <a:rPr lang="ko-KR" altLang="en-US" sz="1400" dirty="0"/>
            </a:br>
            <a:r>
              <a:rPr lang="en-US" altLang="ko-KR" sz="1400" dirty="0"/>
              <a:t>-</a:t>
            </a:r>
            <a:r>
              <a:rPr lang="ko-KR" altLang="en-US" sz="1400" dirty="0"/>
              <a:t> </a:t>
            </a:r>
            <a:r>
              <a:rPr lang="en-US" altLang="ko-KR" sz="1400" dirty="0"/>
              <a:t>n</a:t>
            </a:r>
            <a:r>
              <a:rPr lang="ko-KR" altLang="en-US" sz="1400" dirty="0"/>
              <a:t>축 성분은 전동기에서 손실을 나타냄</a:t>
            </a:r>
            <a:br>
              <a:rPr lang="en-US" altLang="ko-KR" sz="1400" dirty="0"/>
            </a:br>
            <a:br>
              <a:rPr lang="en-US" altLang="ko-KR" sz="1400" dirty="0"/>
            </a:br>
            <a:br>
              <a:rPr lang="en-US" altLang="ko-KR" sz="14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13</a:t>
            </a:fld>
            <a:endParaRPr lang="ko-KR" altLang="en-US"/>
          </a:p>
        </p:txBody>
      </p:sp>
      <p:pic>
        <p:nvPicPr>
          <p:cNvPr id="5" name="_x477787856" descr="EMB000014541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040" y="4186498"/>
            <a:ext cx="4392488" cy="182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3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좌표 변환</a:t>
            </a:r>
          </a:p>
        </p:txBody>
      </p:sp>
      <p:sp>
        <p:nvSpPr>
          <p:cNvPr id="3" name="내용 개체 틀 2"/>
          <p:cNvSpPr>
            <a:spLocks noGrp="1"/>
          </p:cNvSpPr>
          <p:nvPr>
            <p:ph idx="1"/>
          </p:nvPr>
        </p:nvSpPr>
        <p:spPr>
          <a:xfrm>
            <a:off x="260635" y="908720"/>
            <a:ext cx="9228869" cy="4608512"/>
          </a:xfrm>
        </p:spPr>
        <p:txBody>
          <a:bodyPr/>
          <a:lstStyle/>
          <a:p>
            <a:pPr lvl="1">
              <a:buClr>
                <a:srgbClr val="FF0000"/>
              </a:buClr>
            </a:pPr>
            <a:r>
              <a:rPr lang="ko-KR" altLang="en-US" sz="1600" b="1" dirty="0"/>
              <a:t>직교 </a:t>
            </a:r>
            <a:r>
              <a:rPr lang="ko-KR" altLang="en-US" sz="1600" b="1" dirty="0" err="1"/>
              <a:t>좌표계의</a:t>
            </a:r>
            <a:r>
              <a:rPr lang="ko-KR" altLang="en-US" sz="1600" b="1" dirty="0"/>
              <a:t> 종류</a:t>
            </a:r>
            <a:br>
              <a:rPr lang="en-US" altLang="ko-KR" sz="1600" b="1" dirty="0"/>
            </a:br>
            <a:endParaRPr lang="en-US" altLang="ko-KR" sz="1600" b="1" dirty="0"/>
          </a:p>
          <a:p>
            <a:pPr lvl="2">
              <a:buClr>
                <a:srgbClr val="FFC000"/>
              </a:buClr>
            </a:pPr>
            <a:r>
              <a:rPr lang="ko-KR" altLang="en-US" sz="1400" dirty="0"/>
              <a:t>정지 </a:t>
            </a:r>
            <a:r>
              <a:rPr lang="ko-KR" altLang="en-US" sz="1400" dirty="0" err="1"/>
              <a:t>좌표계</a:t>
            </a:r>
            <a:br>
              <a:rPr lang="en-US" altLang="ko-KR" sz="1400" dirty="0"/>
            </a:br>
            <a:br>
              <a:rPr lang="en-US" altLang="ko-KR" sz="1400" dirty="0"/>
            </a:br>
            <a:r>
              <a:rPr lang="en-US" altLang="ko-KR" sz="1400" dirty="0"/>
              <a:t>- ds-</a:t>
            </a:r>
            <a:r>
              <a:rPr lang="en-US" altLang="ko-KR" sz="1400" dirty="0" err="1"/>
              <a:t>qs</a:t>
            </a:r>
            <a:r>
              <a:rPr lang="ko-KR" altLang="en-US" sz="1400" dirty="0"/>
              <a:t>축으로 표시</a:t>
            </a:r>
            <a:br>
              <a:rPr lang="en-US" altLang="ko-KR" sz="1400" dirty="0"/>
            </a:br>
            <a:r>
              <a:rPr lang="en-US" altLang="ko-KR" sz="1400" dirty="0"/>
              <a:t>- ds</a:t>
            </a:r>
            <a:r>
              <a:rPr lang="ko-KR" altLang="en-US" sz="1400" dirty="0"/>
              <a:t>축은 </a:t>
            </a:r>
            <a:r>
              <a:rPr lang="en-US" altLang="ko-KR" sz="1400" dirty="0"/>
              <a:t>a</a:t>
            </a:r>
            <a:r>
              <a:rPr lang="ko-KR" altLang="en-US" sz="1400" dirty="0"/>
              <a:t>상 권선의 </a:t>
            </a:r>
            <a:r>
              <a:rPr lang="ko-KR" altLang="en-US" sz="1400" dirty="0" err="1"/>
              <a:t>자속</a:t>
            </a:r>
            <a:r>
              <a:rPr lang="ko-KR" altLang="en-US" sz="1400" dirty="0"/>
              <a:t> 축과 일치시켜 사용</a:t>
            </a:r>
            <a:r>
              <a:rPr lang="en-US" altLang="ko-KR" sz="1400" dirty="0"/>
              <a:t> </a:t>
            </a:r>
            <a:br>
              <a:rPr lang="en-US" altLang="ko-KR" sz="1400" dirty="0"/>
            </a:br>
            <a:r>
              <a:rPr lang="en-US" altLang="ko-KR" sz="1400" dirty="0"/>
              <a:t>- </a:t>
            </a:r>
            <a:r>
              <a:rPr lang="ko-KR" altLang="en-US" sz="1400" dirty="0"/>
              <a:t>고정자 좌표계라고도 부름</a:t>
            </a:r>
            <a:br>
              <a:rPr lang="en-US" altLang="ko-KR" sz="1400" dirty="0"/>
            </a:br>
            <a:endParaRPr lang="en-US" altLang="ko-KR" sz="1400" dirty="0"/>
          </a:p>
          <a:p>
            <a:pPr lvl="2">
              <a:buClr>
                <a:srgbClr val="FFC000"/>
              </a:buClr>
            </a:pPr>
            <a:r>
              <a:rPr lang="ko-KR" altLang="en-US" sz="1400" dirty="0"/>
              <a:t>회전 </a:t>
            </a:r>
            <a:r>
              <a:rPr lang="ko-KR" altLang="en-US" sz="1400" dirty="0" err="1"/>
              <a:t>좌표계</a:t>
            </a:r>
            <a:br>
              <a:rPr lang="en-US" altLang="ko-KR" sz="1400" dirty="0"/>
            </a:br>
            <a:br>
              <a:rPr lang="en-US" altLang="ko-KR" sz="1400" dirty="0"/>
            </a:br>
            <a:r>
              <a:rPr lang="en-US" altLang="ko-KR" sz="1400" dirty="0"/>
              <a:t>- </a:t>
            </a:r>
            <a:r>
              <a:rPr lang="ko-KR" altLang="en-US" sz="1400" dirty="0"/>
              <a:t>각속도 </a:t>
            </a:r>
            <a:r>
              <a:rPr lang="en-US" altLang="ko-KR" sz="1400" dirty="0"/>
              <a:t>w</a:t>
            </a:r>
            <a:r>
              <a:rPr lang="ko-KR" altLang="en-US" sz="1400" dirty="0"/>
              <a:t>로 회전하는 </a:t>
            </a:r>
            <a:r>
              <a:rPr lang="ko-KR" altLang="en-US" sz="1400" dirty="0" err="1"/>
              <a:t>좌표계</a:t>
            </a:r>
            <a:br>
              <a:rPr lang="en-US" altLang="ko-KR" sz="1400" dirty="0"/>
            </a:br>
            <a:r>
              <a:rPr lang="en-US" altLang="ko-KR" sz="1400" dirty="0"/>
              <a:t>- </a:t>
            </a:r>
            <a:r>
              <a:rPr lang="en-US" altLang="ko-KR" sz="1400" dirty="0" err="1"/>
              <a:t>dw-qw</a:t>
            </a:r>
            <a:r>
              <a:rPr lang="ko-KR" altLang="en-US" sz="1400" dirty="0"/>
              <a:t>축으로 표시</a:t>
            </a:r>
            <a:r>
              <a:rPr lang="en-US" altLang="ko-KR" sz="1400" dirty="0"/>
              <a:t>.</a:t>
            </a:r>
            <a:br>
              <a:rPr lang="en-US" altLang="ko-KR" sz="1400" dirty="0"/>
            </a:br>
            <a:r>
              <a:rPr lang="en-US" altLang="ko-KR" sz="1400" dirty="0"/>
              <a:t>- </a:t>
            </a:r>
            <a:r>
              <a:rPr lang="ko-KR" altLang="en-US" sz="1400" dirty="0"/>
              <a:t>속도와 종류에 따라 명칭과 표시 방법 달라짐</a:t>
            </a:r>
            <a:r>
              <a:rPr lang="en-US" altLang="ko-KR" sz="1400" dirty="0"/>
              <a:t>.</a:t>
            </a:r>
            <a:br>
              <a:rPr lang="en-US" altLang="ko-KR" sz="1400" dirty="0"/>
            </a:br>
            <a:br>
              <a:rPr lang="en-US" altLang="ko-KR" sz="1400" dirty="0"/>
            </a:br>
            <a:endParaRPr lang="en-US" altLang="ko-KR" sz="1400" dirty="0"/>
          </a:p>
          <a:p>
            <a:pPr lvl="2">
              <a:buClr>
                <a:srgbClr val="FFC000"/>
              </a:buClr>
            </a:pPr>
            <a:r>
              <a:rPr lang="ko-KR" altLang="en-US" sz="1400" dirty="0" err="1"/>
              <a:t>회전자계에</a:t>
            </a:r>
            <a:r>
              <a:rPr lang="ko-KR" altLang="en-US" sz="1400" dirty="0"/>
              <a:t> 동기 하여 회전하면 동기 </a:t>
            </a:r>
            <a:r>
              <a:rPr lang="ko-KR" altLang="en-US" sz="1400" dirty="0" err="1"/>
              <a:t>좌표계</a:t>
            </a:r>
            <a:r>
              <a:rPr lang="ko-KR" altLang="en-US" sz="1400" dirty="0"/>
              <a:t> </a:t>
            </a:r>
            <a:r>
              <a:rPr lang="en-US" altLang="ko-KR" sz="1400" dirty="0"/>
              <a:t>(de-</a:t>
            </a:r>
            <a:r>
              <a:rPr lang="en-US" altLang="ko-KR" sz="1400" dirty="0" err="1"/>
              <a:t>qe</a:t>
            </a:r>
            <a:r>
              <a:rPr lang="ko-KR" altLang="en-US" sz="1400" dirty="0"/>
              <a:t>축</a:t>
            </a:r>
            <a:r>
              <a:rPr lang="en-US" altLang="ko-KR" sz="1400" dirty="0"/>
              <a:t>)</a:t>
            </a:r>
            <a:br>
              <a:rPr lang="en-US" altLang="ko-KR" sz="1400" dirty="0"/>
            </a:br>
            <a:r>
              <a:rPr lang="ko-KR" altLang="en-US" sz="1400" dirty="0" err="1"/>
              <a:t>회전자</a:t>
            </a:r>
            <a:r>
              <a:rPr lang="ko-KR" altLang="en-US" sz="1400" dirty="0"/>
              <a:t> 속도에 동기 하여 회전하면 </a:t>
            </a:r>
            <a:r>
              <a:rPr lang="ko-KR" altLang="en-US" sz="1400" dirty="0" err="1"/>
              <a:t>회전자</a:t>
            </a:r>
            <a:r>
              <a:rPr lang="ko-KR" altLang="en-US" sz="1400" dirty="0"/>
              <a:t> </a:t>
            </a:r>
            <a:r>
              <a:rPr lang="ko-KR" altLang="en-US" sz="1400" dirty="0" err="1"/>
              <a:t>좌표계</a:t>
            </a:r>
            <a:r>
              <a:rPr lang="ko-KR" altLang="en-US" sz="1400" dirty="0"/>
              <a:t> </a:t>
            </a:r>
            <a:r>
              <a:rPr lang="en-US" altLang="ko-KR" sz="1400" dirty="0"/>
              <a:t>(</a:t>
            </a:r>
            <a:r>
              <a:rPr lang="en-US" altLang="ko-KR" sz="1400" dirty="0" err="1"/>
              <a:t>dr-qr</a:t>
            </a:r>
            <a:r>
              <a:rPr lang="ko-KR" altLang="en-US" sz="1400" dirty="0"/>
              <a:t>축</a:t>
            </a:r>
            <a:r>
              <a:rPr lang="en-US" altLang="ko-KR" sz="1400" dirty="0"/>
              <a:t>)</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14</a:t>
            </a:fld>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184" y="1556792"/>
            <a:ext cx="2631558" cy="2832058"/>
          </a:xfrm>
          <a:prstGeom prst="rect">
            <a:avLst/>
          </a:prstGeom>
        </p:spPr>
      </p:pic>
    </p:spTree>
    <p:extLst>
      <p:ext uri="{BB962C8B-B14F-4D97-AF65-F5344CB8AC3E}">
        <p14:creationId xmlns:p14="http://schemas.microsoft.com/office/powerpoint/2010/main" val="275352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a:t>
            </a:r>
            <a:r>
              <a:rPr lang="ko-KR" altLang="en-US" dirty="0"/>
              <a:t>좌표 변환</a:t>
            </a:r>
          </a:p>
        </p:txBody>
      </p:sp>
      <p:sp>
        <p:nvSpPr>
          <p:cNvPr id="3" name="내용 개체 틀 2"/>
          <p:cNvSpPr>
            <a:spLocks noGrp="1"/>
          </p:cNvSpPr>
          <p:nvPr>
            <p:ph idx="1"/>
          </p:nvPr>
        </p:nvSpPr>
        <p:spPr>
          <a:xfrm>
            <a:off x="260635" y="908720"/>
            <a:ext cx="9228869" cy="4608512"/>
          </a:xfrm>
        </p:spPr>
        <p:txBody>
          <a:bodyPr/>
          <a:lstStyle/>
          <a:p>
            <a:pPr lvl="1">
              <a:buClr>
                <a:srgbClr val="FF0000"/>
              </a:buClr>
            </a:pPr>
            <a:r>
              <a:rPr lang="ko-KR" altLang="en-US" sz="1600" b="1" dirty="0"/>
              <a:t>좌표 변환 방법</a:t>
            </a:r>
            <a:br>
              <a:rPr lang="en-US" altLang="ko-KR" sz="1600" b="1" dirty="0"/>
            </a:br>
            <a:endParaRPr lang="en-US" altLang="ko-KR" sz="1600" b="1" dirty="0"/>
          </a:p>
          <a:p>
            <a:pPr lvl="2">
              <a:buClr>
                <a:srgbClr val="FFC000"/>
              </a:buClr>
            </a:pPr>
            <a:r>
              <a:rPr lang="en-US" altLang="ko-KR" sz="1400" dirty="0" err="1"/>
              <a:t>abc</a:t>
            </a:r>
            <a:r>
              <a:rPr lang="ko-KR" altLang="en-US" sz="1400" dirty="0"/>
              <a:t>축 </a:t>
            </a:r>
            <a:r>
              <a:rPr lang="ko-KR" altLang="en-US" sz="1400" dirty="0" err="1"/>
              <a:t>좌표계의</a:t>
            </a:r>
            <a:r>
              <a:rPr lang="ko-KR" altLang="en-US" sz="1400" dirty="0"/>
              <a:t> </a:t>
            </a:r>
            <a:r>
              <a:rPr lang="en-US" altLang="ko-KR" sz="1400" dirty="0"/>
              <a:t>3</a:t>
            </a:r>
            <a:r>
              <a:rPr lang="ko-KR" altLang="en-US" sz="1400" dirty="0"/>
              <a:t>상 변수를 정지 </a:t>
            </a:r>
            <a:r>
              <a:rPr lang="ko-KR" altLang="en-US" sz="1400" dirty="0" err="1"/>
              <a:t>좌표계의</a:t>
            </a:r>
            <a:r>
              <a:rPr lang="ko-KR" altLang="en-US" sz="1400" dirty="0"/>
              <a:t> </a:t>
            </a:r>
            <a:r>
              <a:rPr lang="en-US" altLang="ko-KR" sz="1400" dirty="0"/>
              <a:t>d</a:t>
            </a:r>
            <a:r>
              <a:rPr lang="ko-KR" altLang="en-US" sz="1400" dirty="0"/>
              <a:t>와 </a:t>
            </a:r>
            <a:r>
              <a:rPr lang="en-US" altLang="ko-KR" sz="1400" dirty="0"/>
              <a:t>q</a:t>
            </a:r>
            <a:r>
              <a:rPr lang="ko-KR" altLang="en-US" sz="1400" dirty="0"/>
              <a:t>축 변수로의 변환</a:t>
            </a: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정지 </a:t>
            </a:r>
            <a:r>
              <a:rPr lang="ko-KR" altLang="en-US" sz="1400" dirty="0" err="1"/>
              <a:t>좌표계</a:t>
            </a:r>
            <a:r>
              <a:rPr lang="ko-KR" altLang="en-US" sz="1400" dirty="0"/>
              <a:t> 변수의 회전 </a:t>
            </a:r>
            <a:r>
              <a:rPr lang="ko-KR" altLang="en-US" sz="1400" dirty="0" err="1"/>
              <a:t>좌표계</a:t>
            </a:r>
            <a:r>
              <a:rPr lang="ko-KR" altLang="en-US" sz="1400" dirty="0"/>
              <a:t> </a:t>
            </a:r>
            <a:r>
              <a:rPr lang="en-US" altLang="ko-KR" sz="1400" dirty="0"/>
              <a:t>d-q</a:t>
            </a:r>
            <a:r>
              <a:rPr lang="ko-KR" altLang="en-US" sz="1400" dirty="0"/>
              <a:t>축 변수로의 변환</a:t>
            </a:r>
            <a:endParaRPr lang="en-US" altLang="ko-KR" sz="14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15</a:t>
            </a:fld>
            <a:endParaRPr lang="ko-KR" altLang="en-US"/>
          </a:p>
        </p:txBody>
      </p:sp>
      <p:pic>
        <p:nvPicPr>
          <p:cNvPr id="6" name="그림 5">
            <a:extLst>
              <a:ext uri="{FF2B5EF4-FFF2-40B4-BE49-F238E27FC236}">
                <a16:creationId xmlns:a16="http://schemas.microsoft.com/office/drawing/2014/main" id="{B58EBFA1-94BE-EE4D-9EA5-2E136B909B14}"/>
              </a:ext>
            </a:extLst>
          </p:cNvPr>
          <p:cNvPicPr>
            <a:picLocks noChangeAspect="1"/>
          </p:cNvPicPr>
          <p:nvPr/>
        </p:nvPicPr>
        <p:blipFill rotWithShape="1">
          <a:blip r:embed="rId2">
            <a:extLst>
              <a:ext uri="{28A0092B-C50C-407E-A947-70E740481C1C}">
                <a14:useLocalDpi xmlns:a14="http://schemas.microsoft.com/office/drawing/2010/main" val="0"/>
              </a:ext>
            </a:extLst>
          </a:blip>
          <a:srcRect l="8868" t="21211" r="61201" b="3031"/>
          <a:stretch/>
        </p:blipFill>
        <p:spPr>
          <a:xfrm>
            <a:off x="1712640" y="1844824"/>
            <a:ext cx="1944217" cy="1800200"/>
          </a:xfrm>
          <a:prstGeom prst="rect">
            <a:avLst/>
          </a:prstGeom>
        </p:spPr>
      </p:pic>
      <p:pic>
        <p:nvPicPr>
          <p:cNvPr id="7" name="그림 6">
            <a:extLst>
              <a:ext uri="{FF2B5EF4-FFF2-40B4-BE49-F238E27FC236}">
                <a16:creationId xmlns:a16="http://schemas.microsoft.com/office/drawing/2014/main" id="{7D9DAC2F-D98C-844A-BC38-183F103FE986}"/>
              </a:ext>
            </a:extLst>
          </p:cNvPr>
          <p:cNvPicPr>
            <a:picLocks noChangeAspect="1"/>
          </p:cNvPicPr>
          <p:nvPr/>
        </p:nvPicPr>
        <p:blipFill rotWithShape="1">
          <a:blip r:embed="rId3">
            <a:extLst>
              <a:ext uri="{28A0092B-C50C-407E-A947-70E740481C1C}">
                <a14:useLocalDpi xmlns:a14="http://schemas.microsoft.com/office/drawing/2010/main" val="0"/>
              </a:ext>
            </a:extLst>
          </a:blip>
          <a:srcRect l="9978" t="18785" r="50109" b="59090"/>
          <a:stretch/>
        </p:blipFill>
        <p:spPr>
          <a:xfrm>
            <a:off x="1712640" y="4437112"/>
            <a:ext cx="2880320" cy="876224"/>
          </a:xfrm>
          <a:prstGeom prst="rect">
            <a:avLst/>
          </a:prstGeom>
        </p:spPr>
      </p:pic>
      <p:pic>
        <p:nvPicPr>
          <p:cNvPr id="8" name="그림 7">
            <a:extLst>
              <a:ext uri="{FF2B5EF4-FFF2-40B4-BE49-F238E27FC236}">
                <a16:creationId xmlns:a16="http://schemas.microsoft.com/office/drawing/2014/main" id="{78909A96-BCC0-CB4C-B430-AC36935DF596}"/>
              </a:ext>
            </a:extLst>
          </p:cNvPr>
          <p:cNvPicPr>
            <a:picLocks noChangeAspect="1"/>
          </p:cNvPicPr>
          <p:nvPr/>
        </p:nvPicPr>
        <p:blipFill rotWithShape="1">
          <a:blip r:embed="rId4">
            <a:extLst>
              <a:ext uri="{28A0092B-C50C-407E-A947-70E740481C1C}">
                <a14:useLocalDpi xmlns:a14="http://schemas.microsoft.com/office/drawing/2010/main" val="0"/>
              </a:ext>
            </a:extLst>
          </a:blip>
          <a:srcRect l="7050"/>
          <a:stretch/>
        </p:blipFill>
        <p:spPr>
          <a:xfrm>
            <a:off x="4689475" y="2040494"/>
            <a:ext cx="5069941" cy="1703109"/>
          </a:xfrm>
          <a:prstGeom prst="rect">
            <a:avLst/>
          </a:prstGeom>
        </p:spPr>
      </p:pic>
      <p:pic>
        <p:nvPicPr>
          <p:cNvPr id="9" name="그림 8">
            <a:extLst>
              <a:ext uri="{FF2B5EF4-FFF2-40B4-BE49-F238E27FC236}">
                <a16:creationId xmlns:a16="http://schemas.microsoft.com/office/drawing/2014/main" id="{B4C1842B-7E6D-1249-8B70-A14C3A763511}"/>
              </a:ext>
            </a:extLst>
          </p:cNvPr>
          <p:cNvPicPr>
            <a:picLocks noChangeAspect="1"/>
          </p:cNvPicPr>
          <p:nvPr/>
        </p:nvPicPr>
        <p:blipFill rotWithShape="1">
          <a:blip r:embed="rId5">
            <a:extLst>
              <a:ext uri="{28A0092B-C50C-407E-A947-70E740481C1C}">
                <a14:useLocalDpi xmlns:a14="http://schemas.microsoft.com/office/drawing/2010/main" val="0"/>
              </a:ext>
            </a:extLst>
          </a:blip>
          <a:srcRect l="8962" t="12174" r="4798" b="11014"/>
          <a:stretch/>
        </p:blipFill>
        <p:spPr>
          <a:xfrm>
            <a:off x="4592960" y="4221088"/>
            <a:ext cx="5166456" cy="1490489"/>
          </a:xfrm>
          <a:prstGeom prst="rect">
            <a:avLst/>
          </a:prstGeom>
        </p:spPr>
      </p:pic>
    </p:spTree>
    <p:extLst>
      <p:ext uri="{BB962C8B-B14F-4D97-AF65-F5344CB8AC3E}">
        <p14:creationId xmlns:p14="http://schemas.microsoft.com/office/powerpoint/2010/main" val="355487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PLL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PLL (Phased Locked Loop)</a:t>
            </a:r>
            <a:br>
              <a:rPr lang="en-US" altLang="ko-KR" sz="1600" b="1" dirty="0"/>
            </a:br>
            <a:r>
              <a:rPr lang="en-US" altLang="ko-KR" sz="1600" dirty="0"/>
              <a:t>:</a:t>
            </a:r>
            <a:r>
              <a:rPr lang="ko-KR" altLang="en-US" sz="1600" dirty="0"/>
              <a:t> </a:t>
            </a:r>
            <a:r>
              <a:rPr lang="ko-KR" altLang="en-US" sz="1400" dirty="0"/>
              <a:t>위상 비교기</a:t>
            </a:r>
            <a:r>
              <a:rPr lang="en-US" altLang="ko-KR" sz="1400" dirty="0"/>
              <a:t>, </a:t>
            </a:r>
            <a:r>
              <a:rPr lang="ko-KR" altLang="en-US" sz="1400" dirty="0" err="1"/>
              <a:t>저역</a:t>
            </a:r>
            <a:r>
              <a:rPr lang="ko-KR" altLang="en-US" sz="1400" dirty="0"/>
              <a:t> 필터</a:t>
            </a:r>
            <a:r>
              <a:rPr lang="en-US" altLang="ko-KR" sz="1400" dirty="0"/>
              <a:t>, </a:t>
            </a:r>
            <a:r>
              <a:rPr lang="ko-KR" altLang="en-US" sz="1400" dirty="0"/>
              <a:t>증폭기</a:t>
            </a:r>
            <a:r>
              <a:rPr lang="en-US" altLang="ko-KR" sz="1400" dirty="0"/>
              <a:t>, </a:t>
            </a:r>
            <a:r>
              <a:rPr lang="ko-KR" altLang="en-US" sz="1400" dirty="0"/>
              <a:t>전압 제어 </a:t>
            </a:r>
            <a:r>
              <a:rPr lang="ko-KR" altLang="en-US" sz="1400" dirty="0" err="1"/>
              <a:t>발진기로</a:t>
            </a:r>
            <a:r>
              <a:rPr lang="ko-KR" altLang="en-US" sz="1400" dirty="0"/>
              <a:t> 이루어지는 </a:t>
            </a:r>
            <a:r>
              <a:rPr lang="ko-KR" altLang="en-US" sz="1400" dirty="0" err="1"/>
              <a:t>궤환</a:t>
            </a:r>
            <a:r>
              <a:rPr lang="ko-KR" altLang="en-US" sz="1400" dirty="0"/>
              <a:t> 폐회로</a:t>
            </a:r>
            <a:r>
              <a:rPr lang="en-US" altLang="ko-KR" sz="1400" dirty="0"/>
              <a:t>. </a:t>
            </a:r>
            <a:br>
              <a:rPr lang="en-US" altLang="ko-KR" sz="1400" dirty="0"/>
            </a:br>
            <a:r>
              <a:rPr lang="ko-KR" altLang="en-US" sz="1400" dirty="0"/>
              <a:t>  동기 </a:t>
            </a:r>
            <a:r>
              <a:rPr lang="ko-KR" altLang="en-US" sz="1400" dirty="0" err="1"/>
              <a:t>위상각</a:t>
            </a:r>
            <a:r>
              <a:rPr lang="ko-KR" altLang="en-US" sz="1400" dirty="0"/>
              <a:t> 제어</a:t>
            </a:r>
            <a:br>
              <a:rPr lang="en-US" altLang="ko-KR" sz="1400" b="1" dirty="0"/>
            </a:br>
            <a:endParaRPr lang="en-US" altLang="ko-KR" dirty="0"/>
          </a:p>
          <a:p>
            <a:pPr lvl="2">
              <a:buClr>
                <a:srgbClr val="FFC000"/>
              </a:buClr>
            </a:pPr>
            <a:r>
              <a:rPr lang="ko-KR" altLang="en-US" sz="1400" b="1" dirty="0"/>
              <a:t>특징</a:t>
            </a:r>
            <a:br>
              <a:rPr lang="en-US" altLang="ko-KR" sz="1400" b="1" dirty="0"/>
            </a:br>
            <a:r>
              <a:rPr lang="en-US" altLang="ko-KR" sz="1400" b="1" dirty="0"/>
              <a:t>- </a:t>
            </a:r>
            <a:r>
              <a:rPr lang="ko-KR" altLang="en-US" sz="1400" dirty="0"/>
              <a:t>계통의 전압 위상 정보를 파악하여 빠르고 정확한 제어 성능 구현</a:t>
            </a:r>
            <a:r>
              <a:rPr lang="en-US" altLang="ko-KR" sz="1400" b="1" dirty="0"/>
              <a:t> </a:t>
            </a:r>
            <a:br>
              <a:rPr lang="en-US" altLang="ko-KR" sz="1400" b="1" dirty="0"/>
            </a:br>
            <a:r>
              <a:rPr lang="en-US" altLang="ko-KR" sz="1400" b="1" dirty="0"/>
              <a:t>- </a:t>
            </a:r>
            <a:r>
              <a:rPr lang="ko-KR" altLang="en-US" sz="1400" dirty="0" err="1"/>
              <a:t>외란이나</a:t>
            </a:r>
            <a:r>
              <a:rPr lang="ko-KR" altLang="en-US" sz="1400" dirty="0"/>
              <a:t> 노이즈</a:t>
            </a:r>
            <a:r>
              <a:rPr lang="en-US" altLang="ko-KR" sz="1400" dirty="0"/>
              <a:t>, </a:t>
            </a:r>
            <a:r>
              <a:rPr lang="ko-KR" altLang="en-US" sz="1400" dirty="0"/>
              <a:t>급변하는 전압에 의한 영향을 줄이기 위해 </a:t>
            </a:r>
            <a:r>
              <a:rPr lang="ko-KR" altLang="en-US" sz="1400" dirty="0" err="1"/>
              <a:t>저역</a:t>
            </a:r>
            <a:r>
              <a:rPr lang="ko-KR" altLang="en-US" sz="1400" dirty="0"/>
              <a:t> 통과 필터 사용 </a:t>
            </a:r>
            <a:br>
              <a:rPr lang="en-US" altLang="ko-KR" sz="1400" b="1" dirty="0"/>
            </a:br>
            <a:r>
              <a:rPr lang="en-US" altLang="ko-KR" sz="1400" b="1" dirty="0"/>
              <a:t>- </a:t>
            </a:r>
            <a:r>
              <a:rPr lang="ko-KR" altLang="en-US" sz="1400" dirty="0"/>
              <a:t>정확한 </a:t>
            </a:r>
            <a:r>
              <a:rPr lang="ko-KR" altLang="en-US" sz="1400" dirty="0" err="1"/>
              <a:t>위상각이</a:t>
            </a:r>
            <a:r>
              <a:rPr lang="ko-KR" altLang="en-US" sz="1400" dirty="0"/>
              <a:t> 추종되지 않았을 경우</a:t>
            </a:r>
            <a:r>
              <a:rPr lang="en-US" altLang="ko-KR" sz="1400" dirty="0"/>
              <a:t>, </a:t>
            </a:r>
            <a:r>
              <a:rPr lang="ko-KR" altLang="en-US" sz="1400" dirty="0"/>
              <a:t>기준 전류 신호를 발생하지 못함 </a:t>
            </a:r>
            <a:br>
              <a:rPr lang="en-US" altLang="ko-KR" sz="1400" dirty="0"/>
            </a:br>
            <a:r>
              <a:rPr lang="en-US" altLang="ko-KR" sz="1400" dirty="0"/>
              <a:t>- PLL</a:t>
            </a:r>
            <a:r>
              <a:rPr lang="ko-KR" altLang="en-US" sz="1400" dirty="0"/>
              <a:t>은 계통 교류 전원</a:t>
            </a:r>
            <a:r>
              <a:rPr lang="en-US" altLang="ko-KR" sz="1400" dirty="0"/>
              <a:t>(</a:t>
            </a:r>
            <a:r>
              <a:rPr lang="en-US" altLang="ko-KR" sz="1400" dirty="0" err="1"/>
              <a:t>Ea</a:t>
            </a:r>
            <a:r>
              <a:rPr lang="en-US" altLang="ko-KR" sz="1400" dirty="0"/>
              <a:t>, </a:t>
            </a:r>
            <a:r>
              <a:rPr lang="en-US" altLang="ko-KR" sz="1400" dirty="0" err="1"/>
              <a:t>Eb</a:t>
            </a:r>
            <a:r>
              <a:rPr lang="en-US" altLang="ko-KR" sz="1400" dirty="0"/>
              <a:t>, </a:t>
            </a:r>
            <a:r>
              <a:rPr lang="en-US" altLang="ko-KR" sz="1400" dirty="0" err="1"/>
              <a:t>Ec</a:t>
            </a:r>
            <a:r>
              <a:rPr lang="en-US" altLang="ko-KR" sz="1400" dirty="0"/>
              <a:t>)</a:t>
            </a:r>
            <a:r>
              <a:rPr lang="ko-KR" altLang="en-US" sz="1400" dirty="0"/>
              <a:t>의 정보를 입력 받음 </a:t>
            </a:r>
            <a:br>
              <a:rPr lang="en-US" altLang="ko-KR" sz="1400" dirty="0"/>
            </a:br>
            <a:r>
              <a:rPr lang="en-US" altLang="ko-KR" sz="1400" dirty="0"/>
              <a:t>- PLL</a:t>
            </a:r>
            <a:r>
              <a:rPr lang="ko-KR" altLang="en-US" sz="1400" dirty="0"/>
              <a:t>을 통해 계통 전원의 </a:t>
            </a:r>
            <a:r>
              <a:rPr lang="ko-KR" altLang="en-US" sz="1400" dirty="0" err="1"/>
              <a:t>위상각</a:t>
            </a:r>
            <a:r>
              <a:rPr lang="ko-KR" altLang="en-US" sz="1400" dirty="0"/>
              <a:t> </a:t>
            </a:r>
            <a:r>
              <a:rPr lang="en-US" altLang="ko-KR" sz="1400" dirty="0"/>
              <a:t>(</a:t>
            </a:r>
            <a:r>
              <a:rPr lang="en-US" altLang="ko-KR" sz="1400" dirty="0" err="1"/>
              <a:t>θe</a:t>
            </a:r>
            <a:r>
              <a:rPr lang="en-US" altLang="ko-KR" sz="1400" dirty="0"/>
              <a:t>), </a:t>
            </a:r>
            <a:r>
              <a:rPr lang="ko-KR" altLang="en-US" sz="1400" dirty="0"/>
              <a:t>크기</a:t>
            </a:r>
            <a:r>
              <a:rPr lang="en-US" altLang="ko-KR" sz="1400" dirty="0"/>
              <a:t>(</a:t>
            </a:r>
            <a:r>
              <a:rPr lang="en-US" altLang="ko-KR" sz="1400" dirty="0" err="1"/>
              <a:t>Em</a:t>
            </a:r>
            <a:r>
              <a:rPr lang="en-US" altLang="ko-KR" sz="1400" dirty="0"/>
              <a:t>), </a:t>
            </a:r>
            <a:r>
              <a:rPr lang="ko-KR" altLang="en-US" sz="1400" dirty="0"/>
              <a:t>주파수</a:t>
            </a:r>
            <a:r>
              <a:rPr lang="en-US" altLang="ko-KR" sz="1400" dirty="0"/>
              <a:t>(</a:t>
            </a:r>
            <a:r>
              <a:rPr lang="en-US" altLang="ko-KR" sz="1400" dirty="0" err="1"/>
              <a:t>ωe</a:t>
            </a:r>
            <a:r>
              <a:rPr lang="en-US" altLang="ko-KR" sz="1400" dirty="0"/>
              <a:t>)</a:t>
            </a:r>
            <a:r>
              <a:rPr lang="ko-KR" altLang="en-US" sz="1400" dirty="0"/>
              <a:t>의 정보를 얻음</a:t>
            </a:r>
            <a:br>
              <a:rPr lang="en-US" altLang="ko-KR" sz="1400" dirty="0"/>
            </a:br>
            <a:r>
              <a:rPr lang="en-US" altLang="ko-KR" sz="1400" dirty="0"/>
              <a:t>-</a:t>
            </a:r>
            <a:r>
              <a:rPr lang="ko-KR" altLang="en-US" sz="1400" dirty="0"/>
              <a:t> 계통 전원의 주파수</a:t>
            </a:r>
            <a:r>
              <a:rPr lang="en-US" altLang="ko-KR" sz="1400" dirty="0"/>
              <a:t>: 60Hz</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16</a:t>
            </a:fld>
            <a:endParaRPr lang="ko-KR" altLang="en-US"/>
          </a:p>
        </p:txBody>
      </p:sp>
      <p:pic>
        <p:nvPicPr>
          <p:cNvPr id="5" name="그림 4">
            <a:extLst>
              <a:ext uri="{FF2B5EF4-FFF2-40B4-BE49-F238E27FC236}">
                <a16:creationId xmlns:a16="http://schemas.microsoft.com/office/drawing/2014/main" id="{72A7E4AE-1233-7544-936D-59AF8D88D761}"/>
              </a:ext>
            </a:extLst>
          </p:cNvPr>
          <p:cNvPicPr>
            <a:picLocks noChangeAspect="1"/>
          </p:cNvPicPr>
          <p:nvPr/>
        </p:nvPicPr>
        <p:blipFill>
          <a:blip r:embed="rId2"/>
          <a:stretch>
            <a:fillRect/>
          </a:stretch>
        </p:blipFill>
        <p:spPr>
          <a:xfrm>
            <a:off x="2117369" y="4253532"/>
            <a:ext cx="5144211" cy="1681125"/>
          </a:xfrm>
          <a:prstGeom prst="rect">
            <a:avLst/>
          </a:prstGeom>
        </p:spPr>
      </p:pic>
    </p:spTree>
    <p:extLst>
      <p:ext uri="{BB962C8B-B14F-4D97-AF65-F5344CB8AC3E}">
        <p14:creationId xmlns:p14="http://schemas.microsoft.com/office/powerpoint/2010/main" val="59688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PLL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PLL </a:t>
            </a:r>
            <a:r>
              <a:rPr lang="ko-KR" altLang="en-US" sz="1600" b="1" dirty="0"/>
              <a:t>시스템의 블록도</a:t>
            </a: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17</a:t>
            </a:fld>
            <a:endParaRPr lang="ko-KR" altLang="en-US"/>
          </a:p>
        </p:txBody>
      </p:sp>
      <p:pic>
        <p:nvPicPr>
          <p:cNvPr id="6" name="_x472299536" descr="EMB00003b002cd2">
            <a:extLst>
              <a:ext uri="{FF2B5EF4-FFF2-40B4-BE49-F238E27FC236}">
                <a16:creationId xmlns:a16="http://schemas.microsoft.com/office/drawing/2014/main" id="{38AE28D6-7296-694D-AD9B-70A62AD14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518" y="1432025"/>
            <a:ext cx="7181134" cy="2213098"/>
          </a:xfrm>
          <a:prstGeom prst="rect">
            <a:avLst/>
          </a:prstGeom>
          <a:noFill/>
          <a:extLst>
            <a:ext uri="{909E8E84-426E-40DD-AFC4-6F175D3DCCD1}">
              <a14:hiddenFill xmlns:a14="http://schemas.microsoft.com/office/drawing/2010/main">
                <a:solidFill>
                  <a:srgbClr val="FFFFFF"/>
                </a:solidFill>
              </a14:hiddenFill>
            </a:ext>
          </a:extLst>
        </p:spPr>
      </p:pic>
      <p:pic>
        <p:nvPicPr>
          <p:cNvPr id="7" name="_x472299536" descr="EMB00003b002cd8">
            <a:extLst>
              <a:ext uri="{FF2B5EF4-FFF2-40B4-BE49-F238E27FC236}">
                <a16:creationId xmlns:a16="http://schemas.microsoft.com/office/drawing/2014/main" id="{FEB12C62-01BA-8A44-B352-08012BDD60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8732" y="3843102"/>
            <a:ext cx="6742443" cy="230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980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PLL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LPF (Low Pass Filter) : </a:t>
            </a:r>
            <a:r>
              <a:rPr lang="ko-KR" altLang="en-US" sz="1600" b="1" dirty="0" err="1"/>
              <a:t>저역</a:t>
            </a:r>
            <a:r>
              <a:rPr lang="ko-KR" altLang="en-US" sz="1600" b="1" dirty="0"/>
              <a:t> 통과 필터</a:t>
            </a:r>
            <a:endParaRPr lang="en-US" altLang="ko-KR" sz="1600" b="1" dirty="0"/>
          </a:p>
          <a:p>
            <a:pPr lvl="1">
              <a:buClr>
                <a:srgbClr val="FF0000"/>
              </a:buClr>
            </a:pPr>
            <a:endParaRPr lang="en-US" altLang="ko-KR" sz="1600" b="1" dirty="0"/>
          </a:p>
          <a:p>
            <a:pPr lvl="2">
              <a:buClr>
                <a:srgbClr val="FFC000"/>
              </a:buClr>
            </a:pPr>
            <a:r>
              <a:rPr lang="ko-KR" altLang="en-US" sz="1400" dirty="0"/>
              <a:t>낮은 주파수 성분만을 통과</a:t>
            </a:r>
            <a:r>
              <a:rPr lang="en-US" altLang="ko-KR" sz="1400" dirty="0"/>
              <a:t>(Pass) </a:t>
            </a:r>
            <a:r>
              <a:rPr lang="ko-KR" altLang="en-US" sz="1400" dirty="0"/>
              <a:t>시키는 기능을 가진 필터</a:t>
            </a:r>
            <a:endParaRPr lang="en-US" altLang="ko-KR" sz="1400" dirty="0"/>
          </a:p>
          <a:p>
            <a:pPr lvl="2">
              <a:buClr>
                <a:srgbClr val="FFC000"/>
              </a:buClr>
            </a:pPr>
            <a:r>
              <a:rPr lang="ko-KR" altLang="en-US" sz="1400" dirty="0"/>
              <a:t>특성적으로는 모든 필터의 기본형</a:t>
            </a:r>
          </a:p>
          <a:p>
            <a:pPr lvl="2">
              <a:buClr>
                <a:srgbClr val="FFC000"/>
              </a:buClr>
            </a:pPr>
            <a:r>
              <a:rPr lang="ko-KR" altLang="en-US" sz="1400" dirty="0" err="1"/>
              <a:t>전원단에서</a:t>
            </a:r>
            <a:r>
              <a:rPr lang="ko-KR" altLang="en-US" sz="1400" dirty="0"/>
              <a:t> 저주파 리플을 제거하기 위한 용도 및</a:t>
            </a:r>
            <a:r>
              <a:rPr lang="en-US" altLang="ko-KR" sz="1400" dirty="0"/>
              <a:t> </a:t>
            </a:r>
            <a:r>
              <a:rPr lang="ko-KR" altLang="en-US" sz="1400" dirty="0"/>
              <a:t>고조파 억제와 각종 검파 등 전분야에 걸쳐 고루 사용되는 필터 형태</a:t>
            </a:r>
          </a:p>
          <a:p>
            <a:pPr lvl="2">
              <a:buClr>
                <a:srgbClr val="FFC000"/>
              </a:buClr>
            </a:pPr>
            <a:r>
              <a:rPr lang="ko-KR" altLang="en-US" sz="1400" dirty="0"/>
              <a:t>아날로그 필터를 디지털 필터로 구현</a:t>
            </a:r>
            <a:r>
              <a:rPr lang="en-US" altLang="ko-KR" sz="1400" dirty="0"/>
              <a:t> </a:t>
            </a:r>
            <a:r>
              <a:rPr lang="ko-KR" altLang="en-US" sz="1400" dirty="0"/>
              <a:t>위해서 </a:t>
            </a:r>
            <a:r>
              <a:rPr lang="en-US" altLang="ko-KR" sz="1400" dirty="0"/>
              <a:t>Bilinear transformation </a:t>
            </a:r>
            <a:r>
              <a:rPr lang="ko-KR" altLang="en-US" sz="1400" dirty="0"/>
              <a:t>이용</a:t>
            </a:r>
            <a:br>
              <a:rPr lang="en-US" altLang="ko-KR" sz="1400" dirty="0"/>
            </a:br>
            <a:br>
              <a:rPr lang="en-US" altLang="ko-KR" sz="1400"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18</a:t>
            </a:fld>
            <a:endParaRPr lang="ko-KR" altLang="en-US"/>
          </a:p>
        </p:txBody>
      </p:sp>
      <p:pic>
        <p:nvPicPr>
          <p:cNvPr id="8" name="그림 7">
            <a:extLst>
              <a:ext uri="{FF2B5EF4-FFF2-40B4-BE49-F238E27FC236}">
                <a16:creationId xmlns:a16="http://schemas.microsoft.com/office/drawing/2014/main" id="{A69EF444-84DB-B240-A82A-9BD0A54E8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08" y="3349880"/>
            <a:ext cx="5041900" cy="1981200"/>
          </a:xfrm>
          <a:prstGeom prst="rect">
            <a:avLst/>
          </a:prstGeom>
        </p:spPr>
      </p:pic>
      <p:sp>
        <p:nvSpPr>
          <p:cNvPr id="9" name="TextBox 8">
            <a:extLst>
              <a:ext uri="{FF2B5EF4-FFF2-40B4-BE49-F238E27FC236}">
                <a16:creationId xmlns:a16="http://schemas.microsoft.com/office/drawing/2014/main" id="{AA982E26-08B2-AC4C-98F3-75A2CA85CFFB}"/>
              </a:ext>
            </a:extLst>
          </p:cNvPr>
          <p:cNvSpPr txBox="1"/>
          <p:nvPr/>
        </p:nvSpPr>
        <p:spPr>
          <a:xfrm>
            <a:off x="6681192" y="4077072"/>
            <a:ext cx="2592288"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 </a:t>
            </a:r>
            <a:r>
              <a:rPr kumimoji="1" lang="ko-KR" altLang="en-US" sz="1200" b="0" baseline="0" dirty="0">
                <a:latin typeface="맑은 고딕" panose="020B0503020000020004" pitchFamily="50" charset="-127"/>
                <a:ea typeface="맑은 고딕" panose="020B0503020000020004" pitchFamily="50" charset="-127"/>
              </a:rPr>
              <a:t>코드로 구현한 디지털 필터</a:t>
            </a:r>
          </a:p>
        </p:txBody>
      </p:sp>
    </p:spTree>
    <p:extLst>
      <p:ext uri="{BB962C8B-B14F-4D97-AF65-F5344CB8AC3E}">
        <p14:creationId xmlns:p14="http://schemas.microsoft.com/office/powerpoint/2010/main" val="95454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계통 </a:t>
            </a:r>
            <a:r>
              <a:rPr lang="ko-KR" altLang="en-US" dirty="0" err="1"/>
              <a:t>연계형</a:t>
            </a:r>
            <a:r>
              <a:rPr lang="ko-KR" altLang="en-US" dirty="0"/>
              <a:t> </a:t>
            </a:r>
            <a:r>
              <a:rPr lang="en-US" altLang="ko-KR" dirty="0"/>
              <a:t>3-</a:t>
            </a:r>
            <a:r>
              <a:rPr lang="ko-KR" altLang="en-US" dirty="0"/>
              <a:t>레벨 인버터 </a:t>
            </a:r>
            <a:r>
              <a:rPr lang="en-US" altLang="ko-KR" dirty="0"/>
              <a:t>PCS</a:t>
            </a:r>
            <a:endParaRPr lang="ko-KR" altLang="en-US" dirty="0"/>
          </a:p>
        </p:txBody>
      </p:sp>
      <p:sp>
        <p:nvSpPr>
          <p:cNvPr id="3" name="내용 개체 틀 2"/>
          <p:cNvSpPr>
            <a:spLocks noGrp="1"/>
          </p:cNvSpPr>
          <p:nvPr>
            <p:ph idx="1"/>
          </p:nvPr>
        </p:nvSpPr>
        <p:spPr>
          <a:xfrm>
            <a:off x="183436" y="548680"/>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목차 </a:t>
            </a:r>
            <a:br>
              <a:rPr lang="en-US" altLang="ko-KR" sz="1600" b="1" dirty="0"/>
            </a:br>
            <a:endParaRPr lang="en-US" altLang="ko-KR" sz="1600" b="1" dirty="0"/>
          </a:p>
          <a:p>
            <a:pPr lvl="2">
              <a:buClr>
                <a:srgbClr val="FFC000"/>
              </a:buClr>
            </a:pPr>
            <a:r>
              <a:rPr lang="en-US" altLang="ko-KR" sz="1400" b="1" dirty="0"/>
              <a:t>1.</a:t>
            </a:r>
            <a:r>
              <a:rPr lang="ko-KR" altLang="en-US" sz="1400" b="1" dirty="0"/>
              <a:t>인버터 소개 </a:t>
            </a:r>
            <a:endParaRPr lang="en-US" altLang="ko-KR" sz="1400" b="1" dirty="0"/>
          </a:p>
          <a:p>
            <a:pPr lvl="3">
              <a:buClr>
                <a:srgbClr val="FFC000"/>
              </a:buClr>
            </a:pPr>
            <a:endParaRPr lang="en-US" altLang="ko-KR" sz="1200" b="1" dirty="0"/>
          </a:p>
          <a:p>
            <a:pPr lvl="3">
              <a:buClr>
                <a:srgbClr val="FFC000"/>
              </a:buClr>
            </a:pPr>
            <a:r>
              <a:rPr lang="en-US" altLang="ko-KR" sz="1200" b="1" dirty="0"/>
              <a:t>3</a:t>
            </a:r>
            <a:r>
              <a:rPr lang="ko-KR" altLang="en-US" sz="1200" b="1" dirty="0"/>
              <a:t>상 </a:t>
            </a:r>
            <a:r>
              <a:rPr lang="en-US" altLang="ko-KR" sz="1200" b="1" dirty="0"/>
              <a:t>3-</a:t>
            </a:r>
            <a:r>
              <a:rPr lang="ko-KR" altLang="en-US" sz="1200" b="1" dirty="0"/>
              <a:t>레벨 인버터</a:t>
            </a:r>
            <a:br>
              <a:rPr lang="en-US" altLang="ko-KR" sz="1200" b="1" dirty="0"/>
            </a:br>
            <a:endParaRPr lang="en-US" altLang="ko-KR" sz="1200" b="1" dirty="0"/>
          </a:p>
          <a:p>
            <a:pPr lvl="2">
              <a:buClr>
                <a:srgbClr val="FFC000"/>
              </a:buClr>
            </a:pPr>
            <a:r>
              <a:rPr lang="en-US" altLang="ko-KR" sz="1400" b="1" dirty="0"/>
              <a:t>2. PWM</a:t>
            </a:r>
            <a:r>
              <a:rPr lang="ko-KR" altLang="en-US" sz="1400" b="1" dirty="0"/>
              <a:t> 소개</a:t>
            </a:r>
            <a:br>
              <a:rPr lang="en-US" altLang="ko-KR" sz="1400" b="1" dirty="0"/>
            </a:br>
            <a:endParaRPr lang="en-US" altLang="ko-KR" sz="1400" b="1" dirty="0"/>
          </a:p>
          <a:p>
            <a:pPr lvl="3">
              <a:buClr>
                <a:srgbClr val="FFC000"/>
              </a:buClr>
            </a:pPr>
            <a:r>
              <a:rPr lang="en-US" altLang="ko-KR" sz="1200" b="1" dirty="0"/>
              <a:t>2.1 </a:t>
            </a:r>
            <a:r>
              <a:rPr lang="ko-KR" altLang="en-US" sz="1200" b="1" dirty="0" err="1"/>
              <a:t>정현파</a:t>
            </a:r>
            <a:r>
              <a:rPr lang="ko-KR" altLang="en-US" sz="1200" b="1" dirty="0"/>
              <a:t> </a:t>
            </a:r>
            <a:r>
              <a:rPr lang="en-US" altLang="ko-KR" sz="1200" b="1" dirty="0"/>
              <a:t>PWM </a:t>
            </a:r>
            <a:r>
              <a:rPr lang="ko-KR" altLang="en-US" sz="1200" b="1" dirty="0"/>
              <a:t>방식 </a:t>
            </a:r>
            <a:r>
              <a:rPr lang="en-US" altLang="ko-KR" sz="1200" b="1" dirty="0"/>
              <a:t>(SPWM)</a:t>
            </a:r>
          </a:p>
          <a:p>
            <a:pPr lvl="3">
              <a:buClr>
                <a:srgbClr val="FFC000"/>
              </a:buClr>
            </a:pPr>
            <a:r>
              <a:rPr lang="en-US" altLang="ko-KR" sz="1200" b="1" dirty="0"/>
              <a:t>2.2 </a:t>
            </a:r>
            <a:r>
              <a:rPr lang="ko-KR" altLang="en-US" sz="1200" b="1" dirty="0"/>
              <a:t>옵셋 전압을 이용한 전압 변조 방식</a:t>
            </a:r>
            <a:endParaRPr lang="en-US" altLang="ko-KR" sz="1200" b="1" dirty="0"/>
          </a:p>
          <a:p>
            <a:pPr lvl="2">
              <a:buClr>
                <a:srgbClr val="FFC000"/>
              </a:buClr>
            </a:pPr>
            <a:endParaRPr lang="en-US" altLang="ko-KR" sz="1400" b="1" dirty="0"/>
          </a:p>
          <a:p>
            <a:pPr lvl="2">
              <a:buClr>
                <a:srgbClr val="FFC000"/>
              </a:buClr>
            </a:pPr>
            <a:r>
              <a:rPr lang="en-US" altLang="ko-KR" sz="1400" b="1" dirty="0"/>
              <a:t>3. </a:t>
            </a:r>
            <a:r>
              <a:rPr lang="ko-KR" altLang="en-US" sz="1400" b="1" dirty="0"/>
              <a:t>좌표 변환</a:t>
            </a:r>
            <a:br>
              <a:rPr lang="en-US" altLang="ko-KR" sz="1400" b="1" dirty="0"/>
            </a:br>
            <a:endParaRPr lang="en-US" altLang="ko-KR" sz="1400" b="1" dirty="0"/>
          </a:p>
          <a:p>
            <a:pPr lvl="2">
              <a:buClr>
                <a:srgbClr val="FFC000"/>
              </a:buClr>
            </a:pPr>
            <a:r>
              <a:rPr lang="en-US" altLang="ko-KR" sz="1400" b="1" dirty="0"/>
              <a:t>4. PLL </a:t>
            </a:r>
            <a:r>
              <a:rPr lang="ko-KR" altLang="en-US" sz="1400" b="1" dirty="0"/>
              <a:t>제어</a:t>
            </a:r>
            <a:endParaRPr lang="en-US" altLang="ko-KR" sz="1400" b="1" dirty="0"/>
          </a:p>
          <a:p>
            <a:pPr lvl="3">
              <a:buClr>
                <a:srgbClr val="FFC000"/>
              </a:buClr>
            </a:pPr>
            <a:r>
              <a:rPr lang="en-US" altLang="ko-KR" sz="1200" b="1" dirty="0"/>
              <a:t>4.1</a:t>
            </a:r>
            <a:r>
              <a:rPr lang="ko-KR" altLang="en-US" sz="1200" b="1" dirty="0"/>
              <a:t> 시뮬레이션</a:t>
            </a:r>
            <a:endParaRPr lang="en-US" altLang="ko-KR" sz="1200" b="1" dirty="0"/>
          </a:p>
          <a:p>
            <a:pPr marL="1238250" lvl="3" indent="0">
              <a:buClr>
                <a:srgbClr val="FFC000"/>
              </a:buClr>
              <a:buNone/>
            </a:pPr>
            <a:endParaRPr lang="en-US" altLang="ko-KR" sz="1200" b="1" dirty="0"/>
          </a:p>
          <a:p>
            <a:pPr lvl="2">
              <a:buClr>
                <a:srgbClr val="FFC000"/>
              </a:buClr>
            </a:pPr>
            <a:r>
              <a:rPr lang="en-US" altLang="ko-KR" sz="1400" b="1" dirty="0"/>
              <a:t>5. </a:t>
            </a:r>
            <a:r>
              <a:rPr lang="ko-KR" altLang="en-US" sz="1400" b="1" dirty="0"/>
              <a:t>전류 제어기</a:t>
            </a:r>
            <a:endParaRPr lang="en-US" altLang="ko-KR" sz="1400" b="1" dirty="0"/>
          </a:p>
          <a:p>
            <a:pPr lvl="3">
              <a:buClr>
                <a:srgbClr val="FFC000"/>
              </a:buClr>
            </a:pPr>
            <a:r>
              <a:rPr lang="en-US" altLang="ko-KR" sz="1200" b="1" dirty="0"/>
              <a:t>5.1</a:t>
            </a:r>
            <a:r>
              <a:rPr lang="ko-KR" altLang="en-US" sz="1200" b="1" dirty="0"/>
              <a:t> 시뮬레이션</a:t>
            </a:r>
            <a:endParaRPr lang="en-US" altLang="ko-KR" sz="1200" b="1" dirty="0"/>
          </a:p>
          <a:p>
            <a:pPr lvl="2">
              <a:buClr>
                <a:srgbClr val="FFC000"/>
              </a:buClr>
            </a:pPr>
            <a:endParaRPr lang="en-US" altLang="ko-KR" sz="1400" b="1" dirty="0"/>
          </a:p>
          <a:p>
            <a:pPr lvl="2">
              <a:buClr>
                <a:srgbClr val="FFC000"/>
              </a:buClr>
            </a:pPr>
            <a:r>
              <a:rPr lang="en-US" altLang="ko-KR" sz="1400" b="1" dirty="0"/>
              <a:t>6. </a:t>
            </a:r>
            <a:r>
              <a:rPr lang="ko-KR" altLang="en-US" sz="1400" b="1" dirty="0"/>
              <a:t>시뮬레이션</a:t>
            </a:r>
            <a:br>
              <a:rPr lang="en-US" altLang="ko-KR" sz="14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a:t>
            </a:fld>
            <a:endParaRPr lang="ko-KR" altLang="en-US"/>
          </a:p>
        </p:txBody>
      </p:sp>
    </p:spTree>
    <p:extLst>
      <p:ext uri="{BB962C8B-B14F-4D97-AF65-F5344CB8AC3E}">
        <p14:creationId xmlns:p14="http://schemas.microsoft.com/office/powerpoint/2010/main" val="356490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PLL </a:t>
            </a:r>
            <a:r>
              <a:rPr lang="ko-KR" altLang="en-US" dirty="0"/>
              <a:t>제어</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19</a:t>
            </a:fld>
            <a:endParaRPr lang="ko-KR" altLang="en-US"/>
          </a:p>
        </p:txBody>
      </p:sp>
      <p:sp>
        <p:nvSpPr>
          <p:cNvPr id="7" name="직사각형 6"/>
          <p:cNvSpPr/>
          <p:nvPr/>
        </p:nvSpPr>
        <p:spPr bwMode="auto">
          <a:xfrm>
            <a:off x="848544" y="1143202"/>
            <a:ext cx="3240360" cy="453727"/>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2400" b="1" i="0" u="none" strike="noStrike" cap="none" normalizeH="0" baseline="0" dirty="0" err="1">
                <a:ln>
                  <a:noFill/>
                </a:ln>
                <a:solidFill>
                  <a:schemeClr val="tx1"/>
                </a:solidFill>
                <a:effectLst/>
                <a:latin typeface="Arial" charset="0"/>
                <a:ea typeface="굴림" pitchFamily="50" charset="-127"/>
              </a:rPr>
              <a:t>노이즈를</a:t>
            </a:r>
            <a:r>
              <a:rPr kumimoji="0" lang="ko-KR" altLang="en-US" sz="2400" b="1" i="0" u="none" strike="noStrike" cap="none" normalizeH="0" baseline="0" dirty="0">
                <a:ln>
                  <a:noFill/>
                </a:ln>
                <a:solidFill>
                  <a:schemeClr val="tx1"/>
                </a:solidFill>
                <a:effectLst/>
                <a:latin typeface="Arial" charset="0"/>
                <a:ea typeface="굴림" pitchFamily="50" charset="-127"/>
              </a:rPr>
              <a:t> 포함한 회로</a:t>
            </a:r>
          </a:p>
        </p:txBody>
      </p:sp>
      <p:sp>
        <p:nvSpPr>
          <p:cNvPr id="8" name="직사각형 7"/>
          <p:cNvSpPr/>
          <p:nvPr/>
        </p:nvSpPr>
        <p:spPr bwMode="auto">
          <a:xfrm>
            <a:off x="5241032" y="1143202"/>
            <a:ext cx="3240360" cy="442604"/>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2400" b="1" i="0" u="none" strike="noStrike" cap="none" normalizeH="0" baseline="0" dirty="0" err="1">
                <a:ln>
                  <a:noFill/>
                </a:ln>
                <a:solidFill>
                  <a:schemeClr val="tx1"/>
                </a:solidFill>
                <a:effectLst/>
                <a:latin typeface="Arial" charset="0"/>
                <a:ea typeface="굴림" pitchFamily="50" charset="-127"/>
              </a:rPr>
              <a:t>노이즈가</a:t>
            </a:r>
            <a:r>
              <a:rPr kumimoji="0" lang="ko-KR" altLang="en-US" sz="2400" b="1" i="0" u="none" strike="noStrike" cap="none" normalizeH="0" baseline="0" dirty="0">
                <a:ln>
                  <a:noFill/>
                </a:ln>
                <a:solidFill>
                  <a:schemeClr val="tx1"/>
                </a:solidFill>
                <a:effectLst/>
                <a:latin typeface="Arial" charset="0"/>
                <a:ea typeface="굴림" pitchFamily="50" charset="-127"/>
              </a:rPr>
              <a:t> 없는 회로</a:t>
            </a:r>
          </a:p>
        </p:txBody>
      </p:sp>
      <p:pic>
        <p:nvPicPr>
          <p:cNvPr id="9" name="그림 8"/>
          <p:cNvPicPr>
            <a:picLocks noChangeAspect="1"/>
          </p:cNvPicPr>
          <p:nvPr/>
        </p:nvPicPr>
        <p:blipFill>
          <a:blip r:embed="rId2"/>
          <a:stretch>
            <a:fillRect/>
          </a:stretch>
        </p:blipFill>
        <p:spPr>
          <a:xfrm>
            <a:off x="560511" y="2025757"/>
            <a:ext cx="4128963" cy="3622880"/>
          </a:xfrm>
          <a:prstGeom prst="rect">
            <a:avLst/>
          </a:prstGeom>
        </p:spPr>
      </p:pic>
      <p:pic>
        <p:nvPicPr>
          <p:cNvPr id="10" name="그림 9"/>
          <p:cNvPicPr>
            <a:picLocks noChangeAspect="1"/>
          </p:cNvPicPr>
          <p:nvPr/>
        </p:nvPicPr>
        <p:blipFill rotWithShape="1">
          <a:blip r:embed="rId3"/>
          <a:srcRect t="307"/>
          <a:stretch/>
        </p:blipFill>
        <p:spPr>
          <a:xfrm>
            <a:off x="5025008" y="2025757"/>
            <a:ext cx="4422255" cy="3622880"/>
          </a:xfrm>
          <a:prstGeom prst="rect">
            <a:avLst/>
          </a:prstGeom>
        </p:spPr>
      </p:pic>
    </p:spTree>
    <p:extLst>
      <p:ext uri="{BB962C8B-B14F-4D97-AF65-F5344CB8AC3E}">
        <p14:creationId xmlns:p14="http://schemas.microsoft.com/office/powerpoint/2010/main" val="2423783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61107" y="1612685"/>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시뮬레이션 결과 </a:t>
            </a:r>
            <a:br>
              <a:rPr lang="en-US" altLang="ko-KR" sz="1600" b="1" dirty="0"/>
            </a:br>
            <a:endParaRPr lang="en-US" altLang="ko-KR" sz="1600" b="1" dirty="0"/>
          </a:p>
          <a:p>
            <a:pPr lvl="2">
              <a:buClr>
                <a:srgbClr val="FFC000"/>
              </a:buClr>
            </a:pPr>
            <a:r>
              <a:rPr lang="ko-KR" altLang="en-US" sz="1400" dirty="0"/>
              <a:t> </a:t>
            </a:r>
            <a:br>
              <a:rPr lang="en-US" altLang="ko-KR" sz="1400" dirty="0"/>
            </a:br>
            <a:br>
              <a:rPr lang="en-US" altLang="ko-KR" sz="1400"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20</a:t>
            </a:fld>
            <a:endParaRPr lang="ko-KR" altLang="en-US"/>
          </a:p>
        </p:txBody>
      </p:sp>
      <p:sp>
        <p:nvSpPr>
          <p:cNvPr id="5" name="Rectangle 2"/>
          <p:cNvSpPr>
            <a:spLocks noChangeArrowheads="1"/>
          </p:cNvSpPr>
          <p:nvPr/>
        </p:nvSpPr>
        <p:spPr bwMode="auto">
          <a:xfrm>
            <a:off x="193588" y="1118160"/>
            <a:ext cx="405912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atinLnBrk="1"/>
            <a:r>
              <a:rPr lang="en-US" altLang="ko-KR" dirty="0">
                <a:latin typeface="돋움" panose="020B0600000101010101" pitchFamily="50" charset="-127"/>
                <a:ea typeface="돋움" panose="020B0600000101010101" pitchFamily="50" charset="-127"/>
              </a:rPr>
              <a:t>PLL </a:t>
            </a:r>
            <a:r>
              <a:rPr lang="ko-KR" altLang="en-US" dirty="0">
                <a:latin typeface="돋움" panose="020B0600000101010101" pitchFamily="50" charset="-127"/>
                <a:ea typeface="돋움" panose="020B0600000101010101" pitchFamily="50" charset="-127"/>
              </a:rPr>
              <a:t>대역폭</a:t>
            </a:r>
            <a:r>
              <a:rPr lang="en-US" altLang="ko-KR" dirty="0">
                <a:latin typeface="돋움" panose="020B0600000101010101" pitchFamily="50" charset="-127"/>
                <a:ea typeface="돋움" panose="020B0600000101010101" pitchFamily="50" charset="-127"/>
              </a:rPr>
              <a:t>(</a:t>
            </a:r>
            <a:r>
              <a:rPr lang="en-US" altLang="ko-KR" dirty="0" err="1">
                <a:latin typeface="돋움" panose="020B0600000101010101" pitchFamily="50" charset="-127"/>
                <a:ea typeface="돋움" panose="020B0600000101010101" pitchFamily="50" charset="-127"/>
              </a:rPr>
              <a:t>Wn</a:t>
            </a:r>
            <a:r>
              <a:rPr lang="en-US" altLang="ko-KR" dirty="0">
                <a:latin typeface="돋움" panose="020B0600000101010101" pitchFamily="50" charset="-127"/>
                <a:ea typeface="돋움" panose="020B0600000101010101" pitchFamily="50" charset="-127"/>
              </a:rPr>
              <a:t>) : 500, </a:t>
            </a:r>
            <a:r>
              <a:rPr lang="ko-KR" altLang="en-US" dirty="0">
                <a:latin typeface="돋움" panose="020B0600000101010101" pitchFamily="50" charset="-127"/>
                <a:ea typeface="돋움" panose="020B0600000101010101" pitchFamily="50" charset="-127"/>
              </a:rPr>
              <a:t>정상상태까지 도달 시간 </a:t>
            </a:r>
            <a:r>
              <a:rPr lang="en-US" altLang="ko-KR" dirty="0">
                <a:latin typeface="돋움" panose="020B0600000101010101" pitchFamily="50" charset="-127"/>
                <a:ea typeface="돋움" panose="020B0600000101010101" pitchFamily="50" charset="-127"/>
              </a:rPr>
              <a:t>: 0.015s</a:t>
            </a:r>
            <a:endParaRPr lang="ko-KR" altLang="en-US" dirty="0">
              <a:latin typeface="돋움" panose="020B0600000101010101" pitchFamily="50" charset="-127"/>
              <a:ea typeface="돋움" panose="020B0600000101010101" pitchFamily="50" charset="-127"/>
            </a:endParaRPr>
          </a:p>
        </p:txBody>
      </p:sp>
      <p:pic>
        <p:nvPicPr>
          <p:cNvPr id="1025" name="_x414662224" descr="EMB00000a643b4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605" y="1458786"/>
            <a:ext cx="3846628" cy="3511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4307733" y="870177"/>
            <a:ext cx="6589414"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027" name="_x414660624" descr="EMB00000a643b4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0850" y="1458786"/>
            <a:ext cx="4176464" cy="354178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18055" y="1056350"/>
            <a:ext cx="3894015" cy="387798"/>
          </a:xfrm>
          <a:prstGeom prst="rect">
            <a:avLst/>
          </a:prstGeom>
        </p:spPr>
        <p:txBody>
          <a:bodyPr wrap="none">
            <a:spAutoFit/>
          </a:bodyPr>
          <a:lstStyle/>
          <a:p>
            <a:pPr algn="just" latinLnBrk="1">
              <a:lnSpc>
                <a:spcPct val="160000"/>
              </a:lnSpc>
              <a:spcBef>
                <a:spcPts val="0"/>
              </a:spcBef>
              <a:spcAft>
                <a:spcPts val="0"/>
              </a:spcAft>
            </a:pPr>
            <a:r>
              <a:rPr lang="en-US" altLang="ko-KR" kern="0" dirty="0">
                <a:solidFill>
                  <a:srgbClr val="000000"/>
                </a:solidFill>
                <a:latin typeface="돋움" panose="020B0600000101010101" pitchFamily="50" charset="-127"/>
                <a:ea typeface="돋움" panose="020B0600000101010101" pitchFamily="50" charset="-127"/>
              </a:rPr>
              <a:t>PLL </a:t>
            </a:r>
            <a:r>
              <a:rPr lang="ko-KR" altLang="en-US" kern="0" dirty="0">
                <a:solidFill>
                  <a:srgbClr val="000000"/>
                </a:solidFill>
                <a:latin typeface="돋움" panose="020B0600000101010101" pitchFamily="50" charset="-127"/>
                <a:ea typeface="돋움" panose="020B0600000101010101" pitchFamily="50" charset="-127"/>
              </a:rPr>
              <a:t>대역폭</a:t>
            </a:r>
            <a:r>
              <a:rPr lang="en-US" altLang="ko-KR" kern="0" dirty="0">
                <a:solidFill>
                  <a:srgbClr val="000000"/>
                </a:solidFill>
                <a:latin typeface="돋움" panose="020B0600000101010101" pitchFamily="50" charset="-127"/>
                <a:ea typeface="돋움" panose="020B0600000101010101" pitchFamily="50" charset="-127"/>
              </a:rPr>
              <a:t>(</a:t>
            </a:r>
            <a:r>
              <a:rPr lang="en-US" altLang="ko-KR" kern="0" dirty="0" err="1">
                <a:solidFill>
                  <a:srgbClr val="000000"/>
                </a:solidFill>
                <a:latin typeface="돋움" panose="020B0600000101010101" pitchFamily="50" charset="-127"/>
                <a:ea typeface="돋움" panose="020B0600000101010101" pitchFamily="50" charset="-127"/>
              </a:rPr>
              <a:t>Wn</a:t>
            </a:r>
            <a:r>
              <a:rPr lang="en-US" altLang="ko-KR" kern="0" dirty="0">
                <a:solidFill>
                  <a:srgbClr val="000000"/>
                </a:solidFill>
                <a:latin typeface="돋움" panose="020B0600000101010101" pitchFamily="50" charset="-127"/>
                <a:ea typeface="돋움" panose="020B0600000101010101" pitchFamily="50" charset="-127"/>
              </a:rPr>
              <a:t>) : 50, </a:t>
            </a:r>
            <a:r>
              <a:rPr lang="ko-KR" altLang="en-US" kern="0" dirty="0">
                <a:solidFill>
                  <a:srgbClr val="000000"/>
                </a:solidFill>
                <a:latin typeface="돋움" panose="020B0600000101010101" pitchFamily="50" charset="-127"/>
                <a:ea typeface="돋움" panose="020B0600000101010101" pitchFamily="50" charset="-127"/>
              </a:rPr>
              <a:t>정상상태까지 도달 시간 </a:t>
            </a:r>
            <a:r>
              <a:rPr lang="en-US" altLang="ko-KR" kern="0" dirty="0">
                <a:solidFill>
                  <a:srgbClr val="000000"/>
                </a:solidFill>
                <a:latin typeface="돋움" panose="020B0600000101010101" pitchFamily="50" charset="-127"/>
                <a:ea typeface="돋움" panose="020B0600000101010101" pitchFamily="50" charset="-127"/>
              </a:rPr>
              <a:t>: 0.15s</a:t>
            </a:r>
            <a:endParaRPr lang="ko-KR" altLang="en-US" kern="0" dirty="0">
              <a:solidFill>
                <a:srgbClr val="000000"/>
              </a:solidFill>
              <a:latin typeface="돋움" panose="020B0600000101010101" pitchFamily="50" charset="-127"/>
              <a:ea typeface="돋움" panose="020B0600000101010101" pitchFamily="50" charset="-127"/>
            </a:endParaRPr>
          </a:p>
        </p:txBody>
      </p:sp>
      <p:sp>
        <p:nvSpPr>
          <p:cNvPr id="8" name="직사각형 7"/>
          <p:cNvSpPr/>
          <p:nvPr/>
        </p:nvSpPr>
        <p:spPr bwMode="auto">
          <a:xfrm>
            <a:off x="3024702" y="533014"/>
            <a:ext cx="3240360" cy="453727"/>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2400" b="1" i="0" u="none" strike="noStrike" cap="none" normalizeH="0" baseline="0" dirty="0" err="1">
                <a:ln>
                  <a:noFill/>
                </a:ln>
                <a:solidFill>
                  <a:schemeClr val="tx1"/>
                </a:solidFill>
                <a:effectLst/>
                <a:latin typeface="Arial" charset="0"/>
                <a:ea typeface="굴림" pitchFamily="50" charset="-127"/>
              </a:rPr>
              <a:t>노이즈를</a:t>
            </a:r>
            <a:r>
              <a:rPr kumimoji="0" lang="ko-KR" altLang="en-US" sz="2400" b="1" i="0" u="none" strike="noStrike" cap="none" normalizeH="0" baseline="0" dirty="0">
                <a:ln>
                  <a:noFill/>
                </a:ln>
                <a:solidFill>
                  <a:schemeClr val="tx1"/>
                </a:solidFill>
                <a:effectLst/>
                <a:latin typeface="Arial" charset="0"/>
                <a:ea typeface="굴림" pitchFamily="50" charset="-127"/>
              </a:rPr>
              <a:t> 포함한 회로</a:t>
            </a:r>
          </a:p>
        </p:txBody>
      </p:sp>
      <p:pic>
        <p:nvPicPr>
          <p:cNvPr id="2" name="그림 1"/>
          <p:cNvPicPr>
            <a:picLocks noChangeAspect="1"/>
          </p:cNvPicPr>
          <p:nvPr/>
        </p:nvPicPr>
        <p:blipFill>
          <a:blip r:embed="rId4"/>
          <a:stretch>
            <a:fillRect/>
          </a:stretch>
        </p:blipFill>
        <p:spPr>
          <a:xfrm>
            <a:off x="454223" y="4970337"/>
            <a:ext cx="5362873" cy="1270026"/>
          </a:xfrm>
          <a:prstGeom prst="rect">
            <a:avLst/>
          </a:prstGeom>
        </p:spPr>
      </p:pic>
      <p:sp>
        <p:nvSpPr>
          <p:cNvPr id="9" name="직사각형 8"/>
          <p:cNvSpPr/>
          <p:nvPr/>
        </p:nvSpPr>
        <p:spPr bwMode="auto">
          <a:xfrm>
            <a:off x="8546516" y="1616193"/>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ko-KR" sz="1800" b="1" i="0" u="none" strike="noStrike" cap="none" normalizeH="0" baseline="0" dirty="0">
                <a:ln>
                  <a:noFill/>
                </a:ln>
                <a:solidFill>
                  <a:schemeClr val="tx1"/>
                </a:solidFill>
                <a:effectLst/>
                <a:latin typeface="Arial" charset="0"/>
                <a:ea typeface="굴림" pitchFamily="50" charset="-127"/>
              </a:rPr>
              <a:t>3</a:t>
            </a:r>
            <a:r>
              <a:rPr kumimoji="0" lang="ko-KR" altLang="en-US" sz="1800" b="1" i="0" u="none" strike="noStrike" cap="none" normalizeH="0" baseline="0" dirty="0" err="1">
                <a:ln>
                  <a:noFill/>
                </a:ln>
                <a:solidFill>
                  <a:schemeClr val="tx1"/>
                </a:solidFill>
                <a:effectLst/>
                <a:latin typeface="Arial" charset="0"/>
                <a:ea typeface="굴림" pitchFamily="50" charset="-127"/>
              </a:rPr>
              <a:t>상전류</a:t>
            </a: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0" name="직사각형 9"/>
          <p:cNvSpPr/>
          <p:nvPr/>
        </p:nvSpPr>
        <p:spPr bwMode="auto">
          <a:xfrm>
            <a:off x="8477314" y="2192257"/>
            <a:ext cx="1421801" cy="592179"/>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ko-KR" baseline="0" dirty="0" err="1"/>
              <a:t>d,q</a:t>
            </a:r>
            <a:r>
              <a:rPr lang="ko-KR" altLang="en-US" baseline="0" dirty="0"/>
              <a:t>축 전류</a:t>
            </a:r>
            <a:endParaRPr lang="en-US" altLang="ko-KR" baseline="0" dirty="0"/>
          </a:p>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1800" b="1" i="0" u="none" strike="noStrike" cap="none" normalizeH="0" baseline="0" dirty="0" err="1">
                <a:ln>
                  <a:noFill/>
                </a:ln>
                <a:solidFill>
                  <a:schemeClr val="tx1"/>
                </a:solidFill>
                <a:effectLst/>
                <a:latin typeface="Arial" charset="0"/>
                <a:ea typeface="굴림" pitchFamily="50" charset="-127"/>
              </a:rPr>
              <a:t>정지좌표계</a:t>
            </a: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1" name="직사각형 10"/>
          <p:cNvSpPr/>
          <p:nvPr/>
        </p:nvSpPr>
        <p:spPr bwMode="auto">
          <a:xfrm>
            <a:off x="8477314" y="2912337"/>
            <a:ext cx="1421802" cy="576064"/>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US" altLang="ko-KR" baseline="0" dirty="0" err="1"/>
              <a:t>d,q</a:t>
            </a:r>
            <a:r>
              <a:rPr lang="ko-KR" altLang="en-US" baseline="0" dirty="0"/>
              <a:t>축 전류</a:t>
            </a:r>
            <a:endParaRPr lang="en-US" altLang="ko-KR" baseline="0" dirty="0"/>
          </a:p>
          <a:p>
            <a:pPr algn="ctr"/>
            <a:r>
              <a:rPr lang="ko-KR" altLang="en-US" baseline="0" dirty="0" err="1"/>
              <a:t>회전좌표계</a:t>
            </a:r>
            <a:endParaRPr lang="ko-KR" altLang="en-US" baseline="0" dirty="0"/>
          </a:p>
        </p:txBody>
      </p:sp>
      <p:sp>
        <p:nvSpPr>
          <p:cNvPr id="12" name="직사각형 11"/>
          <p:cNvSpPr/>
          <p:nvPr/>
        </p:nvSpPr>
        <p:spPr bwMode="auto">
          <a:xfrm>
            <a:off x="8477314" y="3632417"/>
            <a:ext cx="1421802" cy="504056"/>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400" b="1" i="0" u="none" strike="noStrike" cap="none" normalizeH="0" baseline="0" dirty="0">
                <a:ln>
                  <a:noFill/>
                </a:ln>
                <a:solidFill>
                  <a:schemeClr val="tx1"/>
                </a:solidFill>
                <a:effectLst/>
                <a:latin typeface="Arial" charset="0"/>
                <a:ea typeface="굴림" pitchFamily="50" charset="-127"/>
              </a:rPr>
              <a:t>D</a:t>
            </a:r>
            <a:r>
              <a:rPr kumimoji="0" lang="ko-KR" altLang="en-US" sz="1400" b="1" i="0" u="none" strike="noStrike" cap="none" normalizeH="0" baseline="0" dirty="0">
                <a:ln>
                  <a:noFill/>
                </a:ln>
                <a:solidFill>
                  <a:schemeClr val="tx1"/>
                </a:solidFill>
                <a:effectLst/>
                <a:latin typeface="Arial" charset="0"/>
                <a:ea typeface="굴림" pitchFamily="50" charset="-127"/>
              </a:rPr>
              <a:t>축 전류 필터 전</a:t>
            </a:r>
            <a:r>
              <a:rPr kumimoji="0" lang="en-US" altLang="ko-KR" sz="1400" b="1" i="0" u="none" strike="noStrike" cap="none" normalizeH="0" baseline="0" dirty="0">
                <a:ln>
                  <a:noFill/>
                </a:ln>
                <a:solidFill>
                  <a:schemeClr val="tx1"/>
                </a:solidFill>
                <a:effectLst/>
                <a:latin typeface="Arial" charset="0"/>
                <a:ea typeface="굴림" pitchFamily="50" charset="-127"/>
              </a:rPr>
              <a:t>, </a:t>
            </a:r>
            <a:r>
              <a:rPr kumimoji="0" lang="ko-KR" altLang="en-US" sz="1400" b="1" i="0" u="none" strike="noStrike" cap="none" normalizeH="0" baseline="0" dirty="0">
                <a:ln>
                  <a:noFill/>
                </a:ln>
                <a:solidFill>
                  <a:schemeClr val="tx1"/>
                </a:solidFill>
                <a:effectLst/>
                <a:latin typeface="Arial" charset="0"/>
                <a:ea typeface="굴림" pitchFamily="50" charset="-127"/>
              </a:rPr>
              <a:t>후</a:t>
            </a:r>
          </a:p>
        </p:txBody>
      </p:sp>
      <p:sp>
        <p:nvSpPr>
          <p:cNvPr id="13" name="직사각형 12"/>
          <p:cNvSpPr/>
          <p:nvPr/>
        </p:nvSpPr>
        <p:spPr bwMode="auto">
          <a:xfrm>
            <a:off x="8477314" y="4305641"/>
            <a:ext cx="1293338" cy="576064"/>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1800" b="1" i="0" u="none" strike="noStrike" cap="none" normalizeH="0" baseline="0" dirty="0" err="1">
                <a:ln>
                  <a:noFill/>
                </a:ln>
                <a:solidFill>
                  <a:schemeClr val="tx1"/>
                </a:solidFill>
                <a:effectLst/>
                <a:latin typeface="Arial" charset="0"/>
                <a:ea typeface="굴림" pitchFamily="50" charset="-127"/>
              </a:rPr>
              <a:t>위상각</a:t>
            </a:r>
            <a:r>
              <a:rPr kumimoji="0" lang="ko-KR" altLang="en-US" sz="1800" b="1" i="0" u="none" strike="noStrike" cap="none" normalizeH="0" baseline="0" dirty="0">
                <a:ln>
                  <a:noFill/>
                </a:ln>
                <a:solidFill>
                  <a:schemeClr val="tx1"/>
                </a:solidFill>
                <a:effectLst/>
                <a:latin typeface="Arial" charset="0"/>
                <a:ea typeface="굴림" pitchFamily="50" charset="-127"/>
              </a:rPr>
              <a:t> 추정</a:t>
            </a:r>
          </a:p>
        </p:txBody>
      </p:sp>
      <p:sp>
        <p:nvSpPr>
          <p:cNvPr id="16" name="제목 1">
            <a:extLst>
              <a:ext uri="{FF2B5EF4-FFF2-40B4-BE49-F238E27FC236}">
                <a16:creationId xmlns:a16="http://schemas.microsoft.com/office/drawing/2014/main" id="{B266CC70-F071-4C4F-8E76-8942B0FE6BBC}"/>
              </a:ext>
            </a:extLst>
          </p:cNvPr>
          <p:cNvSpPr>
            <a:spLocks noGrp="1"/>
          </p:cNvSpPr>
          <p:nvPr>
            <p:ph type="title"/>
          </p:nvPr>
        </p:nvSpPr>
        <p:spPr>
          <a:xfrm>
            <a:off x="461107" y="51655"/>
            <a:ext cx="8247062" cy="544512"/>
          </a:xfrm>
        </p:spPr>
        <p:txBody>
          <a:bodyPr/>
          <a:lstStyle/>
          <a:p>
            <a:r>
              <a:rPr lang="en-US" altLang="ko-KR" dirty="0"/>
              <a:t>4. PLL </a:t>
            </a:r>
            <a:r>
              <a:rPr lang="ko-KR" altLang="en-US" dirty="0"/>
              <a:t>제어</a:t>
            </a:r>
          </a:p>
        </p:txBody>
      </p:sp>
    </p:spTree>
    <p:extLst>
      <p:ext uri="{BB962C8B-B14F-4D97-AF65-F5344CB8AC3E}">
        <p14:creationId xmlns:p14="http://schemas.microsoft.com/office/powerpoint/2010/main" val="1230690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7CC01F1E-FD2C-4DE6-8652-E5F26BFD322C}" type="slidenum">
              <a:rPr lang="en-US" altLang="ko-KR" smtClean="0"/>
              <a:pPr/>
              <a:t>21</a:t>
            </a:fld>
            <a:endParaRPr lang="ko-KR" altLang="en-US"/>
          </a:p>
        </p:txBody>
      </p:sp>
      <p:pic>
        <p:nvPicPr>
          <p:cNvPr id="2049" name="_x414660144" descr="EMB00000a643b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658" y="1279945"/>
            <a:ext cx="3861385" cy="3600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4689475" y="648276"/>
            <a:ext cx="681663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2051" name="_x414659744" descr="EMB00000a643b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3059" y="1293163"/>
            <a:ext cx="4132879" cy="344663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689475" y="850959"/>
            <a:ext cx="1612942" cy="340093"/>
          </a:xfrm>
          <a:prstGeom prst="rect">
            <a:avLst/>
          </a:prstGeom>
        </p:spPr>
        <p:txBody>
          <a:bodyPr wrap="none">
            <a:spAutoFit/>
          </a:bodyPr>
          <a:lstStyle/>
          <a:p>
            <a:pPr algn="just" latinLnBrk="1">
              <a:lnSpc>
                <a:spcPct val="160000"/>
              </a:lnSpc>
              <a:spcBef>
                <a:spcPts val="0"/>
              </a:spcBef>
              <a:spcAft>
                <a:spcPts val="0"/>
              </a:spcAft>
            </a:pPr>
            <a:r>
              <a:rPr lang="en-US" altLang="ko-KR" kern="0" dirty="0">
                <a:solidFill>
                  <a:srgbClr val="000000"/>
                </a:solidFill>
                <a:latin typeface="돋움" panose="020B0600000101010101" pitchFamily="50" charset="-127"/>
                <a:ea typeface="돋움" panose="020B0600000101010101" pitchFamily="50" charset="-127"/>
              </a:rPr>
              <a:t>PLL </a:t>
            </a:r>
            <a:r>
              <a:rPr lang="ko-KR" altLang="en-US" kern="0" dirty="0">
                <a:solidFill>
                  <a:srgbClr val="000000"/>
                </a:solidFill>
                <a:latin typeface="돋움" panose="020B0600000101010101" pitchFamily="50" charset="-127"/>
                <a:ea typeface="돋움" panose="020B0600000101010101" pitchFamily="50" charset="-127"/>
              </a:rPr>
              <a:t>대역폭</a:t>
            </a:r>
            <a:r>
              <a:rPr lang="en-US" altLang="ko-KR" kern="0" dirty="0">
                <a:solidFill>
                  <a:srgbClr val="000000"/>
                </a:solidFill>
                <a:latin typeface="돋움" panose="020B0600000101010101" pitchFamily="50" charset="-127"/>
                <a:ea typeface="돋움" panose="020B0600000101010101" pitchFamily="50" charset="-127"/>
              </a:rPr>
              <a:t>(</a:t>
            </a:r>
            <a:r>
              <a:rPr lang="en-US" altLang="ko-KR" kern="0" dirty="0" err="1">
                <a:solidFill>
                  <a:srgbClr val="000000"/>
                </a:solidFill>
                <a:latin typeface="돋움" panose="020B0600000101010101" pitchFamily="50" charset="-127"/>
                <a:ea typeface="돋움" panose="020B0600000101010101" pitchFamily="50" charset="-127"/>
              </a:rPr>
              <a:t>Wn</a:t>
            </a:r>
            <a:r>
              <a:rPr lang="en-US" altLang="ko-KR" kern="0" dirty="0">
                <a:solidFill>
                  <a:srgbClr val="000000"/>
                </a:solidFill>
                <a:latin typeface="돋움" panose="020B0600000101010101" pitchFamily="50" charset="-127"/>
                <a:ea typeface="돋움" panose="020B0600000101010101" pitchFamily="50" charset="-127"/>
              </a:rPr>
              <a:t>) : 50</a:t>
            </a:r>
          </a:p>
        </p:txBody>
      </p:sp>
      <p:sp>
        <p:nvSpPr>
          <p:cNvPr id="10" name="직사각형 9"/>
          <p:cNvSpPr/>
          <p:nvPr/>
        </p:nvSpPr>
        <p:spPr>
          <a:xfrm>
            <a:off x="250878" y="852857"/>
            <a:ext cx="3970959" cy="340093"/>
          </a:xfrm>
          <a:prstGeom prst="rect">
            <a:avLst/>
          </a:prstGeom>
        </p:spPr>
        <p:txBody>
          <a:bodyPr wrap="none">
            <a:spAutoFit/>
          </a:bodyPr>
          <a:lstStyle/>
          <a:p>
            <a:pPr algn="just" latinLnBrk="1">
              <a:lnSpc>
                <a:spcPct val="160000"/>
              </a:lnSpc>
              <a:spcBef>
                <a:spcPts val="0"/>
              </a:spcBef>
              <a:spcAft>
                <a:spcPts val="0"/>
              </a:spcAft>
            </a:pPr>
            <a:r>
              <a:rPr lang="en-US" altLang="ko-KR" kern="0" dirty="0">
                <a:solidFill>
                  <a:srgbClr val="000000"/>
                </a:solidFill>
                <a:latin typeface="돋움" panose="020B0600000101010101" pitchFamily="50" charset="-127"/>
                <a:ea typeface="돋움" panose="020B0600000101010101" pitchFamily="50" charset="-127"/>
              </a:rPr>
              <a:t>PLL </a:t>
            </a:r>
            <a:r>
              <a:rPr lang="ko-KR" altLang="en-US" kern="0" dirty="0">
                <a:solidFill>
                  <a:srgbClr val="000000"/>
                </a:solidFill>
                <a:latin typeface="돋움" panose="020B0600000101010101" pitchFamily="50" charset="-127"/>
                <a:ea typeface="돋움" panose="020B0600000101010101" pitchFamily="50" charset="-127"/>
              </a:rPr>
              <a:t>대역폭</a:t>
            </a:r>
            <a:r>
              <a:rPr lang="en-US" altLang="ko-KR" kern="0" dirty="0">
                <a:solidFill>
                  <a:srgbClr val="000000"/>
                </a:solidFill>
                <a:latin typeface="돋움" panose="020B0600000101010101" pitchFamily="50" charset="-127"/>
                <a:ea typeface="돋움" panose="020B0600000101010101" pitchFamily="50" charset="-127"/>
              </a:rPr>
              <a:t>(</a:t>
            </a:r>
            <a:r>
              <a:rPr lang="en-US" altLang="ko-KR" kern="0" dirty="0" err="1">
                <a:solidFill>
                  <a:srgbClr val="000000"/>
                </a:solidFill>
                <a:latin typeface="돋움" panose="020B0600000101010101" pitchFamily="50" charset="-127"/>
                <a:ea typeface="돋움" panose="020B0600000101010101" pitchFamily="50" charset="-127"/>
              </a:rPr>
              <a:t>Wn</a:t>
            </a:r>
            <a:r>
              <a:rPr lang="en-US" altLang="ko-KR" kern="0" dirty="0">
                <a:solidFill>
                  <a:srgbClr val="000000"/>
                </a:solidFill>
                <a:latin typeface="돋움" panose="020B0600000101010101" pitchFamily="50" charset="-127"/>
                <a:ea typeface="돋움" panose="020B0600000101010101" pitchFamily="50" charset="-127"/>
              </a:rPr>
              <a:t>) : 500, </a:t>
            </a:r>
            <a:r>
              <a:rPr lang="ko-KR" altLang="en-US" kern="0" dirty="0">
                <a:solidFill>
                  <a:srgbClr val="000000"/>
                </a:solidFill>
                <a:latin typeface="돋움" panose="020B0600000101010101" pitchFamily="50" charset="-127"/>
                <a:ea typeface="돋움" panose="020B0600000101010101" pitchFamily="50" charset="-127"/>
              </a:rPr>
              <a:t>정상상태까지 도달 시간 </a:t>
            </a:r>
            <a:r>
              <a:rPr lang="en-US" altLang="ko-KR" kern="0" dirty="0">
                <a:solidFill>
                  <a:srgbClr val="000000"/>
                </a:solidFill>
                <a:latin typeface="돋움" panose="020B0600000101010101" pitchFamily="50" charset="-127"/>
                <a:ea typeface="돋움" panose="020B0600000101010101" pitchFamily="50" charset="-127"/>
              </a:rPr>
              <a:t>: 0.02s</a:t>
            </a:r>
            <a:endParaRPr lang="ko-KR" altLang="en-US" kern="0" dirty="0">
              <a:solidFill>
                <a:srgbClr val="000000"/>
              </a:solidFill>
              <a:latin typeface="돋움" panose="020B0600000101010101" pitchFamily="50" charset="-127"/>
              <a:ea typeface="돋움" panose="020B0600000101010101" pitchFamily="50" charset="-127"/>
            </a:endParaRPr>
          </a:p>
        </p:txBody>
      </p:sp>
      <p:sp>
        <p:nvSpPr>
          <p:cNvPr id="11" name="직사각형 10"/>
          <p:cNvSpPr/>
          <p:nvPr/>
        </p:nvSpPr>
        <p:spPr bwMode="auto">
          <a:xfrm>
            <a:off x="3184280" y="364858"/>
            <a:ext cx="3240360" cy="442604"/>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2400" b="1" i="0" u="none" strike="noStrike" cap="none" normalizeH="0" baseline="0" dirty="0" err="1">
                <a:ln>
                  <a:noFill/>
                </a:ln>
                <a:solidFill>
                  <a:schemeClr val="tx1"/>
                </a:solidFill>
                <a:effectLst/>
                <a:latin typeface="Arial" charset="0"/>
                <a:ea typeface="굴림" pitchFamily="50" charset="-127"/>
              </a:rPr>
              <a:t>노이즈가</a:t>
            </a:r>
            <a:r>
              <a:rPr kumimoji="0" lang="ko-KR" altLang="en-US" sz="2400" b="1" i="0" u="none" strike="noStrike" cap="none" normalizeH="0" baseline="0" dirty="0">
                <a:ln>
                  <a:noFill/>
                </a:ln>
                <a:solidFill>
                  <a:schemeClr val="tx1"/>
                </a:solidFill>
                <a:effectLst/>
                <a:latin typeface="Arial" charset="0"/>
                <a:ea typeface="굴림" pitchFamily="50" charset="-127"/>
              </a:rPr>
              <a:t> 없는 회로</a:t>
            </a:r>
          </a:p>
        </p:txBody>
      </p:sp>
      <p:pic>
        <p:nvPicPr>
          <p:cNvPr id="2" name="그림 1"/>
          <p:cNvPicPr>
            <a:picLocks noChangeAspect="1"/>
          </p:cNvPicPr>
          <p:nvPr/>
        </p:nvPicPr>
        <p:blipFill>
          <a:blip r:embed="rId4"/>
          <a:stretch>
            <a:fillRect/>
          </a:stretch>
        </p:blipFill>
        <p:spPr>
          <a:xfrm>
            <a:off x="282485" y="4777094"/>
            <a:ext cx="4670515" cy="1449470"/>
          </a:xfrm>
          <a:prstGeom prst="rect">
            <a:avLst/>
          </a:prstGeom>
        </p:spPr>
      </p:pic>
      <p:sp>
        <p:nvSpPr>
          <p:cNvPr id="12" name="직사각형 11"/>
          <p:cNvSpPr/>
          <p:nvPr/>
        </p:nvSpPr>
        <p:spPr bwMode="auto">
          <a:xfrm>
            <a:off x="8549892" y="1451315"/>
            <a:ext cx="1008112" cy="425100"/>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ko-KR" sz="1800" b="1" i="0" u="none" strike="noStrike" cap="none" normalizeH="0" baseline="0" dirty="0">
                <a:ln>
                  <a:noFill/>
                </a:ln>
                <a:solidFill>
                  <a:schemeClr val="tx1"/>
                </a:solidFill>
                <a:effectLst/>
                <a:latin typeface="Arial" charset="0"/>
                <a:ea typeface="굴림" pitchFamily="50" charset="-127"/>
              </a:rPr>
              <a:t>3</a:t>
            </a:r>
            <a:r>
              <a:rPr kumimoji="0" lang="ko-KR" altLang="en-US" sz="1800" b="1" i="0" u="none" strike="noStrike" cap="none" normalizeH="0" baseline="0" dirty="0" err="1">
                <a:ln>
                  <a:noFill/>
                </a:ln>
                <a:solidFill>
                  <a:schemeClr val="tx1"/>
                </a:solidFill>
                <a:effectLst/>
                <a:latin typeface="Arial" charset="0"/>
                <a:ea typeface="굴림" pitchFamily="50" charset="-127"/>
              </a:rPr>
              <a:t>상전류</a:t>
            </a: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3" name="직사각형 12"/>
          <p:cNvSpPr/>
          <p:nvPr/>
        </p:nvSpPr>
        <p:spPr bwMode="auto">
          <a:xfrm>
            <a:off x="8536954" y="2036293"/>
            <a:ext cx="1421801" cy="592179"/>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ko-KR" baseline="0" dirty="0" err="1"/>
              <a:t>d,q</a:t>
            </a:r>
            <a:r>
              <a:rPr lang="ko-KR" altLang="en-US" baseline="0" dirty="0"/>
              <a:t>축 전류</a:t>
            </a:r>
            <a:endParaRPr lang="en-US" altLang="ko-KR" baseline="0" dirty="0"/>
          </a:p>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1800" b="1" i="0" u="none" strike="noStrike" cap="none" normalizeH="0" baseline="0" dirty="0" err="1">
                <a:ln>
                  <a:noFill/>
                </a:ln>
                <a:solidFill>
                  <a:schemeClr val="tx1"/>
                </a:solidFill>
                <a:effectLst/>
                <a:latin typeface="Arial" charset="0"/>
                <a:ea typeface="굴림" pitchFamily="50" charset="-127"/>
              </a:rPr>
              <a:t>정지좌표계</a:t>
            </a: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4" name="직사각형 13"/>
          <p:cNvSpPr/>
          <p:nvPr/>
        </p:nvSpPr>
        <p:spPr bwMode="auto">
          <a:xfrm>
            <a:off x="8536953" y="2728446"/>
            <a:ext cx="1421802" cy="576064"/>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US" altLang="ko-KR" baseline="0" dirty="0" err="1"/>
              <a:t>d,q</a:t>
            </a:r>
            <a:r>
              <a:rPr lang="ko-KR" altLang="en-US" baseline="0" dirty="0"/>
              <a:t>축 전류</a:t>
            </a:r>
            <a:endParaRPr lang="en-US" altLang="ko-KR" baseline="0" dirty="0"/>
          </a:p>
          <a:p>
            <a:pPr algn="ctr"/>
            <a:r>
              <a:rPr lang="ko-KR" altLang="en-US" baseline="0" dirty="0" err="1"/>
              <a:t>회전좌표계</a:t>
            </a:r>
            <a:endParaRPr lang="ko-KR" altLang="en-US" baseline="0" dirty="0"/>
          </a:p>
        </p:txBody>
      </p:sp>
      <p:sp>
        <p:nvSpPr>
          <p:cNvPr id="15" name="직사각형 14"/>
          <p:cNvSpPr/>
          <p:nvPr/>
        </p:nvSpPr>
        <p:spPr bwMode="auto">
          <a:xfrm>
            <a:off x="8525937" y="3423623"/>
            <a:ext cx="1421802" cy="504056"/>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400" b="1" i="0" u="none" strike="noStrike" cap="none" normalizeH="0" baseline="0" dirty="0">
                <a:ln>
                  <a:noFill/>
                </a:ln>
                <a:solidFill>
                  <a:schemeClr val="tx1"/>
                </a:solidFill>
                <a:effectLst/>
                <a:latin typeface="Arial" charset="0"/>
                <a:ea typeface="굴림" pitchFamily="50" charset="-127"/>
              </a:rPr>
              <a:t>D</a:t>
            </a:r>
            <a:r>
              <a:rPr kumimoji="0" lang="ko-KR" altLang="en-US" sz="1400" b="1" i="0" u="none" strike="noStrike" cap="none" normalizeH="0" baseline="0" dirty="0">
                <a:ln>
                  <a:noFill/>
                </a:ln>
                <a:solidFill>
                  <a:schemeClr val="tx1"/>
                </a:solidFill>
                <a:effectLst/>
                <a:latin typeface="Arial" charset="0"/>
                <a:ea typeface="굴림" pitchFamily="50" charset="-127"/>
              </a:rPr>
              <a:t>축 전류 필터 전</a:t>
            </a:r>
            <a:r>
              <a:rPr kumimoji="0" lang="en-US" altLang="ko-KR" sz="1400" b="1" i="0" u="none" strike="noStrike" cap="none" normalizeH="0" baseline="0" dirty="0">
                <a:ln>
                  <a:noFill/>
                </a:ln>
                <a:solidFill>
                  <a:schemeClr val="tx1"/>
                </a:solidFill>
                <a:effectLst/>
                <a:latin typeface="Arial" charset="0"/>
                <a:ea typeface="굴림" pitchFamily="50" charset="-127"/>
              </a:rPr>
              <a:t>, </a:t>
            </a:r>
            <a:r>
              <a:rPr kumimoji="0" lang="ko-KR" altLang="en-US" sz="1400" b="1" i="0" u="none" strike="noStrike" cap="none" normalizeH="0" baseline="0" dirty="0">
                <a:ln>
                  <a:noFill/>
                </a:ln>
                <a:solidFill>
                  <a:schemeClr val="tx1"/>
                </a:solidFill>
                <a:effectLst/>
                <a:latin typeface="Arial" charset="0"/>
                <a:ea typeface="굴림" pitchFamily="50" charset="-127"/>
              </a:rPr>
              <a:t>후</a:t>
            </a:r>
          </a:p>
        </p:txBody>
      </p:sp>
      <p:sp>
        <p:nvSpPr>
          <p:cNvPr id="16" name="직사각형 15"/>
          <p:cNvSpPr/>
          <p:nvPr/>
        </p:nvSpPr>
        <p:spPr bwMode="auto">
          <a:xfrm>
            <a:off x="8572329" y="4066453"/>
            <a:ext cx="1293338" cy="576064"/>
          </a:xfrm>
          <a:prstGeom prst="rect">
            <a:avLst/>
          </a:prstGeom>
          <a:solidFill>
            <a:schemeClr val="accent1">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ko-KR" altLang="en-US" sz="1800" b="1" i="0" u="none" strike="noStrike" cap="none" normalizeH="0" baseline="0" dirty="0" err="1">
                <a:ln>
                  <a:noFill/>
                </a:ln>
                <a:solidFill>
                  <a:schemeClr val="tx1"/>
                </a:solidFill>
                <a:effectLst/>
                <a:latin typeface="Arial" charset="0"/>
                <a:ea typeface="굴림" pitchFamily="50" charset="-127"/>
              </a:rPr>
              <a:t>위상각</a:t>
            </a:r>
            <a:r>
              <a:rPr kumimoji="0" lang="ko-KR" altLang="en-US" sz="1800" b="1" i="0" u="none" strike="noStrike" cap="none" normalizeH="0" baseline="0" dirty="0">
                <a:ln>
                  <a:noFill/>
                </a:ln>
                <a:solidFill>
                  <a:schemeClr val="tx1"/>
                </a:solidFill>
                <a:effectLst/>
                <a:latin typeface="Arial" charset="0"/>
                <a:ea typeface="굴림" pitchFamily="50" charset="-127"/>
              </a:rPr>
              <a:t> 추정</a:t>
            </a:r>
          </a:p>
        </p:txBody>
      </p:sp>
      <p:sp>
        <p:nvSpPr>
          <p:cNvPr id="17" name="제목 1">
            <a:extLst>
              <a:ext uri="{FF2B5EF4-FFF2-40B4-BE49-F238E27FC236}">
                <a16:creationId xmlns:a16="http://schemas.microsoft.com/office/drawing/2014/main" id="{7D4ACC0E-6A59-8346-AB19-459E84EB2554}"/>
              </a:ext>
            </a:extLst>
          </p:cNvPr>
          <p:cNvSpPr>
            <a:spLocks noGrp="1"/>
          </p:cNvSpPr>
          <p:nvPr>
            <p:ph type="title"/>
          </p:nvPr>
        </p:nvSpPr>
        <p:spPr>
          <a:xfrm>
            <a:off x="461107" y="51655"/>
            <a:ext cx="8247062" cy="544512"/>
          </a:xfrm>
        </p:spPr>
        <p:txBody>
          <a:bodyPr/>
          <a:lstStyle/>
          <a:p>
            <a:r>
              <a:rPr lang="en-US" altLang="ko-KR" dirty="0"/>
              <a:t>4. PLL </a:t>
            </a:r>
            <a:r>
              <a:rPr lang="ko-KR" altLang="en-US" dirty="0"/>
              <a:t>제어</a:t>
            </a:r>
          </a:p>
        </p:txBody>
      </p:sp>
    </p:spTree>
    <p:extLst>
      <p:ext uri="{BB962C8B-B14F-4D97-AF65-F5344CB8AC3E}">
        <p14:creationId xmlns:p14="http://schemas.microsoft.com/office/powerpoint/2010/main" val="1776620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a:t>
            </a:r>
            <a:r>
              <a:rPr lang="ko-KR" altLang="en-US" dirty="0" err="1"/>
              <a:t>전류제어기</a:t>
            </a:r>
            <a:endParaRPr lang="ko-KR" altLang="en-US" dirty="0"/>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err="1"/>
              <a:t>전류제어기</a:t>
            </a:r>
            <a:r>
              <a:rPr lang="ko-KR" altLang="en-US" sz="1600" b="1" dirty="0"/>
              <a:t> </a:t>
            </a:r>
            <a:r>
              <a:rPr lang="en-US" altLang="ko-KR" sz="1600" b="1" dirty="0"/>
              <a:t>Topology</a:t>
            </a:r>
            <a:r>
              <a:rPr lang="ko-KR" altLang="en-US" sz="1600" b="1" dirty="0"/>
              <a:t> </a:t>
            </a:r>
            <a:br>
              <a:rPr lang="en-US" altLang="ko-KR" sz="1600" b="1" dirty="0"/>
            </a:br>
            <a:endParaRPr lang="en-US" altLang="ko-KR" sz="1600" b="1" dirty="0"/>
          </a:p>
          <a:p>
            <a:pPr lvl="2">
              <a:buClr>
                <a:srgbClr val="FFC000"/>
              </a:buClr>
            </a:pPr>
            <a:r>
              <a:rPr lang="ko-KR" altLang="en-US" sz="1400" b="1" dirty="0"/>
              <a:t>동작 원리</a:t>
            </a: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22</a:t>
            </a:fld>
            <a:endParaRPr lang="ko-KR" altLang="en-US"/>
          </a:p>
        </p:txBody>
      </p:sp>
      <p:pic>
        <p:nvPicPr>
          <p:cNvPr id="5" name="그림 4">
            <a:extLst>
              <a:ext uri="{FF2B5EF4-FFF2-40B4-BE49-F238E27FC236}">
                <a16:creationId xmlns:a16="http://schemas.microsoft.com/office/drawing/2014/main" id="{2F64B1E5-59FF-8B46-BA09-0CC567B2F527}"/>
              </a:ext>
            </a:extLst>
          </p:cNvPr>
          <p:cNvPicPr>
            <a:picLocks noChangeAspect="1"/>
          </p:cNvPicPr>
          <p:nvPr/>
        </p:nvPicPr>
        <p:blipFill>
          <a:blip r:embed="rId2"/>
          <a:stretch>
            <a:fillRect/>
          </a:stretch>
        </p:blipFill>
        <p:spPr>
          <a:xfrm>
            <a:off x="1184460" y="2204864"/>
            <a:ext cx="7354517" cy="3312368"/>
          </a:xfrm>
          <a:prstGeom prst="rect">
            <a:avLst/>
          </a:prstGeom>
        </p:spPr>
      </p:pic>
    </p:spTree>
    <p:extLst>
      <p:ext uri="{BB962C8B-B14F-4D97-AF65-F5344CB8AC3E}">
        <p14:creationId xmlns:p14="http://schemas.microsoft.com/office/powerpoint/2010/main" val="1243334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a:t>
            </a:r>
            <a:r>
              <a:rPr lang="ko-KR" altLang="en-US" dirty="0" err="1"/>
              <a:t>전류제어기</a:t>
            </a:r>
            <a:endParaRPr lang="ko-KR" altLang="en-US" dirty="0"/>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전류제어기 회로도</a:t>
            </a: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23</a:t>
            </a:fld>
            <a:endParaRPr lang="ko-KR" altLang="en-US"/>
          </a:p>
        </p:txBody>
      </p:sp>
      <p:pic>
        <p:nvPicPr>
          <p:cNvPr id="5" name="그림 4"/>
          <p:cNvPicPr>
            <a:picLocks noChangeAspect="1"/>
          </p:cNvPicPr>
          <p:nvPr/>
        </p:nvPicPr>
        <p:blipFill rotWithShape="1">
          <a:blip r:embed="rId2"/>
          <a:srcRect l="1" t="19885" r="42145" b="9416"/>
          <a:stretch/>
        </p:blipFill>
        <p:spPr>
          <a:xfrm>
            <a:off x="632520" y="1484784"/>
            <a:ext cx="8784976" cy="4176464"/>
          </a:xfrm>
          <a:prstGeom prst="rect">
            <a:avLst/>
          </a:prstGeom>
        </p:spPr>
      </p:pic>
    </p:spTree>
    <p:extLst>
      <p:ext uri="{BB962C8B-B14F-4D97-AF65-F5344CB8AC3E}">
        <p14:creationId xmlns:p14="http://schemas.microsoft.com/office/powerpoint/2010/main" val="95702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7CC01F1E-FD2C-4DE6-8652-E5F26BFD322C}" type="slidenum">
              <a:rPr lang="en-US" altLang="ko-KR" smtClean="0"/>
              <a:pPr/>
              <a:t>24</a:t>
            </a:fld>
            <a:endParaRPr lang="ko-KR" altLang="en-US"/>
          </a:p>
        </p:txBody>
      </p:sp>
      <p:sp>
        <p:nvSpPr>
          <p:cNvPr id="8" name="직사각형 7"/>
          <p:cNvSpPr/>
          <p:nvPr/>
        </p:nvSpPr>
        <p:spPr>
          <a:xfrm>
            <a:off x="532586" y="1671061"/>
            <a:ext cx="1176925" cy="340093"/>
          </a:xfrm>
          <a:prstGeom prst="rect">
            <a:avLst/>
          </a:prstGeom>
        </p:spPr>
        <p:txBody>
          <a:bodyPr wrap="none">
            <a:spAutoFit/>
          </a:bodyPr>
          <a:lstStyle/>
          <a:p>
            <a:pPr algn="just" latinLnBrk="1">
              <a:lnSpc>
                <a:spcPct val="160000"/>
              </a:lnSpc>
              <a:spcBef>
                <a:spcPts val="0"/>
              </a:spcBef>
              <a:spcAft>
                <a:spcPts val="0"/>
              </a:spcAft>
            </a:pPr>
            <a:r>
              <a:rPr lang="ko-KR" altLang="en-US" kern="0" dirty="0">
                <a:solidFill>
                  <a:srgbClr val="000000"/>
                </a:solidFill>
                <a:latin typeface="바탕" panose="02030600000101010101" pitchFamily="18" charset="-127"/>
                <a:ea typeface="바탕" panose="02030600000101010101" pitchFamily="18" charset="-127"/>
              </a:rPr>
              <a:t>지령 </a:t>
            </a:r>
            <a:r>
              <a:rPr lang="en-US" altLang="ko-KR" kern="0" dirty="0">
                <a:solidFill>
                  <a:srgbClr val="000000"/>
                </a:solidFill>
                <a:latin typeface="바탕" panose="02030600000101010101" pitchFamily="18" charset="-127"/>
                <a:ea typeface="바탕" panose="02030600000101010101" pitchFamily="18" charset="-127"/>
              </a:rPr>
              <a:t>: 1 →10 </a:t>
            </a:r>
            <a:endParaRPr lang="en-US" altLang="ko-KR" kern="0" dirty="0">
              <a:solidFill>
                <a:srgbClr val="000000"/>
              </a:solidFill>
              <a:latin typeface="바탕" panose="02030600000101010101" pitchFamily="18" charset="-127"/>
            </a:endParaRPr>
          </a:p>
        </p:txBody>
      </p:sp>
      <p:sp>
        <p:nvSpPr>
          <p:cNvPr id="9" name="Rectangle 2"/>
          <p:cNvSpPr>
            <a:spLocks noChangeArrowheads="1"/>
          </p:cNvSpPr>
          <p:nvPr/>
        </p:nvSpPr>
        <p:spPr bwMode="auto">
          <a:xfrm>
            <a:off x="272480" y="2364000"/>
            <a:ext cx="568053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025" name="_x415547552" descr="EMB0000365440a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80" y="2132856"/>
            <a:ext cx="4104456" cy="371268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4439326" y="1666731"/>
            <a:ext cx="1074333" cy="340093"/>
          </a:xfrm>
          <a:prstGeom prst="rect">
            <a:avLst/>
          </a:prstGeom>
        </p:spPr>
        <p:txBody>
          <a:bodyPr wrap="none">
            <a:spAutoFit/>
          </a:bodyPr>
          <a:lstStyle/>
          <a:p>
            <a:pPr algn="just" latinLnBrk="1">
              <a:lnSpc>
                <a:spcPct val="160000"/>
              </a:lnSpc>
              <a:spcBef>
                <a:spcPts val="0"/>
              </a:spcBef>
              <a:spcAft>
                <a:spcPts val="0"/>
              </a:spcAft>
            </a:pPr>
            <a:r>
              <a:rPr lang="ko-KR" altLang="en-US" kern="0" dirty="0">
                <a:solidFill>
                  <a:srgbClr val="000000"/>
                </a:solidFill>
                <a:latin typeface="바탕" panose="02030600000101010101" pitchFamily="18" charset="-127"/>
                <a:ea typeface="바탕" panose="02030600000101010101" pitchFamily="18" charset="-127"/>
              </a:rPr>
              <a:t>지령</a:t>
            </a:r>
            <a:r>
              <a:rPr lang="en-US" altLang="ko-KR" kern="0" dirty="0">
                <a:solidFill>
                  <a:srgbClr val="000000"/>
                </a:solidFill>
                <a:latin typeface="바탕" panose="02030600000101010101" pitchFamily="18" charset="-127"/>
                <a:ea typeface="바탕" panose="02030600000101010101" pitchFamily="18" charset="-127"/>
              </a:rPr>
              <a:t> : 1→20</a:t>
            </a:r>
            <a:endParaRPr lang="en-US" altLang="ko-KR" kern="0" dirty="0">
              <a:solidFill>
                <a:srgbClr val="000000"/>
              </a:solidFill>
              <a:latin typeface="바탕" panose="02030600000101010101" pitchFamily="18" charset="-127"/>
            </a:endParaRPr>
          </a:p>
        </p:txBody>
      </p:sp>
      <p:sp>
        <p:nvSpPr>
          <p:cNvPr id="14" name="Rectangle 4"/>
          <p:cNvSpPr>
            <a:spLocks noChangeArrowheads="1"/>
          </p:cNvSpPr>
          <p:nvPr/>
        </p:nvSpPr>
        <p:spPr bwMode="auto">
          <a:xfrm>
            <a:off x="3937859" y="2183560"/>
            <a:ext cx="5614910" cy="308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5" name="_x415542832" descr="EMB0000365440b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936" y="2106284"/>
            <a:ext cx="4255501" cy="3667244"/>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p:cNvSpPr/>
          <p:nvPr/>
        </p:nvSpPr>
        <p:spPr bwMode="auto">
          <a:xfrm>
            <a:off x="8684325" y="2303587"/>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ko-KR" sz="1600" b="1" i="0" u="none" strike="noStrike" cap="none" normalizeH="0" baseline="0" dirty="0">
                <a:ln>
                  <a:noFill/>
                </a:ln>
                <a:solidFill>
                  <a:schemeClr val="tx1"/>
                </a:solidFill>
                <a:effectLst/>
                <a:latin typeface="Arial" charset="0"/>
                <a:ea typeface="굴림" pitchFamily="50" charset="-127"/>
              </a:rPr>
              <a:t>3</a:t>
            </a:r>
            <a:r>
              <a:rPr kumimoji="0" lang="ko-KR" altLang="en-US" sz="1600" b="1" i="0" u="none" strike="noStrike" cap="none" normalizeH="0" baseline="0" dirty="0" err="1">
                <a:ln>
                  <a:noFill/>
                </a:ln>
                <a:solidFill>
                  <a:schemeClr val="tx1"/>
                </a:solidFill>
                <a:effectLst/>
                <a:latin typeface="Arial" charset="0"/>
                <a:ea typeface="굴림" pitchFamily="50" charset="-127"/>
              </a:rPr>
              <a:t>상전류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7" name="직사각형 16"/>
          <p:cNvSpPr/>
          <p:nvPr/>
        </p:nvSpPr>
        <p:spPr bwMode="auto">
          <a:xfrm>
            <a:off x="8701531" y="3037224"/>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8" name="직사각형 17"/>
          <p:cNvSpPr/>
          <p:nvPr/>
        </p:nvSpPr>
        <p:spPr bwMode="auto">
          <a:xfrm>
            <a:off x="8702961" y="3666918"/>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9" name="직사각형 18"/>
          <p:cNvSpPr/>
          <p:nvPr/>
        </p:nvSpPr>
        <p:spPr bwMode="auto">
          <a:xfrm>
            <a:off x="8697416" y="4477384"/>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0" name="직사각형 19"/>
          <p:cNvSpPr/>
          <p:nvPr/>
        </p:nvSpPr>
        <p:spPr bwMode="auto">
          <a:xfrm>
            <a:off x="8704664" y="5120871"/>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2" name="제목 1">
            <a:extLst>
              <a:ext uri="{FF2B5EF4-FFF2-40B4-BE49-F238E27FC236}">
                <a16:creationId xmlns:a16="http://schemas.microsoft.com/office/drawing/2014/main" id="{82491673-9FAD-A84A-84A6-1984B0D0F31C}"/>
              </a:ext>
            </a:extLst>
          </p:cNvPr>
          <p:cNvSpPr>
            <a:spLocks noGrp="1"/>
          </p:cNvSpPr>
          <p:nvPr>
            <p:ph type="title"/>
          </p:nvPr>
        </p:nvSpPr>
        <p:spPr>
          <a:xfrm>
            <a:off x="738188" y="169863"/>
            <a:ext cx="8247062" cy="544512"/>
          </a:xfrm>
        </p:spPr>
        <p:txBody>
          <a:bodyPr/>
          <a:lstStyle/>
          <a:p>
            <a:r>
              <a:rPr lang="en-US" altLang="ko-KR" dirty="0"/>
              <a:t>5. </a:t>
            </a:r>
            <a:r>
              <a:rPr lang="ko-KR" altLang="en-US" dirty="0" err="1"/>
              <a:t>전류제어기</a:t>
            </a:r>
            <a:endParaRPr lang="ko-KR" altLang="en-US" dirty="0"/>
          </a:p>
        </p:txBody>
      </p:sp>
      <p:sp>
        <p:nvSpPr>
          <p:cNvPr id="23" name="내용 개체 틀 2">
            <a:extLst>
              <a:ext uri="{FF2B5EF4-FFF2-40B4-BE49-F238E27FC236}">
                <a16:creationId xmlns:a16="http://schemas.microsoft.com/office/drawing/2014/main" id="{CCE8002D-1F99-014C-938E-3318BA427D06}"/>
              </a:ext>
            </a:extLst>
          </p:cNvPr>
          <p:cNvSpPr>
            <a:spLocks noGrp="1"/>
          </p:cNvSpPr>
          <p:nvPr>
            <p:ph idx="1"/>
          </p:nvPr>
        </p:nvSpPr>
        <p:spPr>
          <a:xfrm>
            <a:off x="183436" y="600621"/>
            <a:ext cx="9516901" cy="1132066"/>
          </a:xfrm>
        </p:spPr>
        <p:txBody>
          <a:bodyPr/>
          <a:lstStyle/>
          <a:p>
            <a:pPr marL="476250" lvl="1" indent="0">
              <a:buClr>
                <a:srgbClr val="FF0000"/>
              </a:buClr>
              <a:buNone/>
            </a:pPr>
            <a:endParaRPr lang="en-US" altLang="ko-KR" dirty="0"/>
          </a:p>
          <a:p>
            <a:pPr lvl="1">
              <a:buClr>
                <a:srgbClr val="FF0000"/>
              </a:buClr>
            </a:pPr>
            <a:r>
              <a:rPr lang="ko-KR" altLang="en-US" sz="1600" b="1" dirty="0" err="1"/>
              <a:t>전류제어기</a:t>
            </a:r>
            <a:r>
              <a:rPr lang="ko-KR" altLang="en-US" sz="1600" b="1" dirty="0"/>
              <a:t> 시뮬레이션</a:t>
            </a:r>
            <a:endParaRPr lang="en-US" altLang="ko-KR" sz="1600" b="1" dirty="0"/>
          </a:p>
          <a:p>
            <a:pPr lvl="2">
              <a:buClr>
                <a:srgbClr val="FF0000"/>
              </a:buClr>
            </a:pPr>
            <a:endParaRPr lang="en-US" altLang="ko-KR" sz="1200" b="1" dirty="0"/>
          </a:p>
          <a:p>
            <a:pPr lvl="2">
              <a:buClr>
                <a:srgbClr val="FF0000"/>
              </a:buClr>
            </a:pPr>
            <a:r>
              <a:rPr lang="ko-KR" altLang="en-US" sz="1200" b="1" dirty="0" err="1"/>
              <a:t>전류지령</a:t>
            </a:r>
            <a:r>
              <a:rPr lang="ko-KR" altLang="en-US" sz="1200" b="1" dirty="0"/>
              <a:t> 값 변경</a:t>
            </a:r>
            <a:endParaRPr lang="en-US" altLang="ko-KR" sz="1000" b="1" dirty="0"/>
          </a:p>
        </p:txBody>
      </p:sp>
    </p:spTree>
    <p:extLst>
      <p:ext uri="{BB962C8B-B14F-4D97-AF65-F5344CB8AC3E}">
        <p14:creationId xmlns:p14="http://schemas.microsoft.com/office/powerpoint/2010/main" val="383413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7CC01F1E-FD2C-4DE6-8652-E5F26BFD322C}" type="slidenum">
              <a:rPr lang="en-US" altLang="ko-KR" smtClean="0"/>
              <a:pPr/>
              <a:t>25</a:t>
            </a:fld>
            <a:endParaRPr lang="ko-KR" altLang="en-US"/>
          </a:p>
        </p:txBody>
      </p:sp>
      <p:sp>
        <p:nvSpPr>
          <p:cNvPr id="6" name="직사각형 5"/>
          <p:cNvSpPr/>
          <p:nvPr/>
        </p:nvSpPr>
        <p:spPr>
          <a:xfrm>
            <a:off x="3512840" y="1062505"/>
            <a:ext cx="760144" cy="587853"/>
          </a:xfrm>
          <a:prstGeom prst="rect">
            <a:avLst/>
          </a:prstGeom>
        </p:spPr>
        <p:txBody>
          <a:bodyPr wrap="none">
            <a:spAutoFit/>
          </a:bodyPr>
          <a:lstStyle/>
          <a:p>
            <a:pPr algn="just" latinLnBrk="1">
              <a:lnSpc>
                <a:spcPct val="160000"/>
              </a:lnSpc>
              <a:spcBef>
                <a:spcPts val="0"/>
              </a:spcBef>
              <a:spcAft>
                <a:spcPts val="0"/>
              </a:spcAft>
            </a:pPr>
            <a:r>
              <a:rPr lang="el-GR" altLang="ko-KR" sz="3600" kern="0" dirty="0">
                <a:solidFill>
                  <a:srgbClr val="000000"/>
                </a:solidFill>
                <a:latin typeface="바탕" panose="02030600000101010101" pitchFamily="18" charset="-127"/>
                <a:ea typeface="바탕" panose="02030600000101010101" pitchFamily="18" charset="-127"/>
              </a:rPr>
              <a:t>10Ω</a:t>
            </a:r>
            <a:endParaRPr lang="el-GR" altLang="ko-KR" sz="3600" kern="0" dirty="0">
              <a:solidFill>
                <a:srgbClr val="000000"/>
              </a:solidFill>
              <a:latin typeface="바탕" panose="02030600000101010101" pitchFamily="18" charset="-127"/>
            </a:endParaRPr>
          </a:p>
        </p:txBody>
      </p:sp>
      <p:pic>
        <p:nvPicPr>
          <p:cNvPr id="2049" name="_x512609592" descr="EMB0000365440c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107" y="1719045"/>
            <a:ext cx="4138399" cy="403542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587944" y="1094641"/>
            <a:ext cx="939681" cy="683264"/>
          </a:xfrm>
          <a:prstGeom prst="rect">
            <a:avLst/>
          </a:prstGeom>
        </p:spPr>
        <p:txBody>
          <a:bodyPr wrap="none">
            <a:spAutoFit/>
          </a:bodyPr>
          <a:lstStyle/>
          <a:p>
            <a:pPr algn="just" latinLnBrk="1">
              <a:lnSpc>
                <a:spcPct val="160000"/>
              </a:lnSpc>
              <a:spcBef>
                <a:spcPts val="0"/>
              </a:spcBef>
              <a:spcAft>
                <a:spcPts val="0"/>
              </a:spcAft>
            </a:pPr>
            <a:r>
              <a:rPr lang="el-GR" altLang="ko-KR" sz="3600" kern="0" dirty="0">
                <a:solidFill>
                  <a:srgbClr val="000000"/>
                </a:solidFill>
                <a:latin typeface="바탕" panose="02030600000101010101" pitchFamily="18" charset="-127"/>
                <a:ea typeface="바탕" panose="02030600000101010101" pitchFamily="18" charset="-127"/>
              </a:rPr>
              <a:t>100Ω</a:t>
            </a:r>
            <a:endParaRPr lang="el-GR" altLang="ko-KR" sz="3600" kern="0" dirty="0">
              <a:solidFill>
                <a:srgbClr val="000000"/>
              </a:solidFill>
              <a:latin typeface="바탕" panose="02030600000101010101" pitchFamily="18" charset="-127"/>
            </a:endParaRPr>
          </a:p>
        </p:txBody>
      </p:sp>
      <p:pic>
        <p:nvPicPr>
          <p:cNvPr id="2051" name="_x506948272" descr="EMB0000365440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9475" y="1696631"/>
            <a:ext cx="3872880" cy="4034408"/>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bwMode="auto">
          <a:xfrm>
            <a:off x="8590958" y="1898066"/>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ko-KR" sz="1600" b="1" i="0" u="none" strike="noStrike" cap="none" normalizeH="0" baseline="0" dirty="0">
                <a:ln>
                  <a:noFill/>
                </a:ln>
                <a:solidFill>
                  <a:schemeClr val="tx1"/>
                </a:solidFill>
                <a:effectLst/>
                <a:latin typeface="Arial" charset="0"/>
                <a:ea typeface="굴림" pitchFamily="50" charset="-127"/>
              </a:rPr>
              <a:t>3</a:t>
            </a:r>
            <a:r>
              <a:rPr kumimoji="0" lang="ko-KR" altLang="en-US" sz="1600" b="1" i="0" u="none" strike="noStrike" cap="none" normalizeH="0" baseline="0" dirty="0" err="1">
                <a:ln>
                  <a:noFill/>
                </a:ln>
                <a:solidFill>
                  <a:schemeClr val="tx1"/>
                </a:solidFill>
                <a:effectLst/>
                <a:latin typeface="Arial" charset="0"/>
                <a:ea typeface="굴림" pitchFamily="50" charset="-127"/>
              </a:rPr>
              <a:t>상전류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3" name="직사각형 12"/>
          <p:cNvSpPr/>
          <p:nvPr/>
        </p:nvSpPr>
        <p:spPr bwMode="auto">
          <a:xfrm>
            <a:off x="8575171" y="2654150"/>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4" name="직사각형 13"/>
          <p:cNvSpPr/>
          <p:nvPr/>
        </p:nvSpPr>
        <p:spPr bwMode="auto">
          <a:xfrm>
            <a:off x="8590958" y="3471954"/>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5" name="직사각형 14"/>
          <p:cNvSpPr/>
          <p:nvPr/>
        </p:nvSpPr>
        <p:spPr bwMode="auto">
          <a:xfrm>
            <a:off x="8581865" y="4233029"/>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6" name="직사각형 15"/>
          <p:cNvSpPr/>
          <p:nvPr/>
        </p:nvSpPr>
        <p:spPr bwMode="auto">
          <a:xfrm>
            <a:off x="8585720" y="4943127"/>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10" name="TextBox 9"/>
          <p:cNvSpPr txBox="1"/>
          <p:nvPr/>
        </p:nvSpPr>
        <p:spPr>
          <a:xfrm>
            <a:off x="526062" y="5817205"/>
            <a:ext cx="3888432"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너무 큰 저항을 쓰면 제어가 잘 되지 않는다</a:t>
            </a:r>
            <a:r>
              <a:rPr lang="en-US" altLang="ko-KR" sz="1200" b="0" baseline="0" dirty="0">
                <a:latin typeface="맑은 고딕" panose="020B0503020000020004" pitchFamily="50" charset="-127"/>
                <a:ea typeface="맑은 고딕" panose="020B0503020000020004" pitchFamily="50" charset="-127"/>
              </a:rPr>
              <a:t>.</a:t>
            </a:r>
            <a:endParaRPr lang="ko-KR" altLang="en-US" sz="1200" b="0" baseline="0" dirty="0" err="1">
              <a:latin typeface="맑은 고딕" panose="020B0503020000020004" pitchFamily="50" charset="-127"/>
              <a:ea typeface="맑은 고딕" panose="020B0503020000020004" pitchFamily="50" charset="-127"/>
            </a:endParaRPr>
          </a:p>
        </p:txBody>
      </p:sp>
      <p:sp>
        <p:nvSpPr>
          <p:cNvPr id="18" name="제목 1">
            <a:extLst>
              <a:ext uri="{FF2B5EF4-FFF2-40B4-BE49-F238E27FC236}">
                <a16:creationId xmlns:a16="http://schemas.microsoft.com/office/drawing/2014/main" id="{44FB737C-9C2C-D449-BBCE-E53DB95826D1}"/>
              </a:ext>
            </a:extLst>
          </p:cNvPr>
          <p:cNvSpPr>
            <a:spLocks noGrp="1"/>
          </p:cNvSpPr>
          <p:nvPr>
            <p:ph type="title"/>
          </p:nvPr>
        </p:nvSpPr>
        <p:spPr>
          <a:xfrm>
            <a:off x="738188" y="169863"/>
            <a:ext cx="8247062" cy="544512"/>
          </a:xfrm>
        </p:spPr>
        <p:txBody>
          <a:bodyPr/>
          <a:lstStyle/>
          <a:p>
            <a:r>
              <a:rPr lang="en-US" altLang="ko-KR" dirty="0"/>
              <a:t>5. </a:t>
            </a:r>
            <a:r>
              <a:rPr lang="ko-KR" altLang="en-US" dirty="0" err="1"/>
              <a:t>전류제어기</a:t>
            </a:r>
            <a:endParaRPr lang="ko-KR" altLang="en-US" dirty="0"/>
          </a:p>
        </p:txBody>
      </p:sp>
      <p:sp>
        <p:nvSpPr>
          <p:cNvPr id="19" name="내용 개체 틀 2">
            <a:extLst>
              <a:ext uri="{FF2B5EF4-FFF2-40B4-BE49-F238E27FC236}">
                <a16:creationId xmlns:a16="http://schemas.microsoft.com/office/drawing/2014/main" id="{A92D7F55-069A-9F4C-B757-F36BF388D014}"/>
              </a:ext>
            </a:extLst>
          </p:cNvPr>
          <p:cNvSpPr>
            <a:spLocks noGrp="1"/>
          </p:cNvSpPr>
          <p:nvPr>
            <p:ph idx="1"/>
          </p:nvPr>
        </p:nvSpPr>
        <p:spPr>
          <a:xfrm>
            <a:off x="103268" y="410951"/>
            <a:ext cx="9516901" cy="1132066"/>
          </a:xfrm>
        </p:spPr>
        <p:txBody>
          <a:bodyPr/>
          <a:lstStyle/>
          <a:p>
            <a:pPr marL="476250" lvl="1" indent="0">
              <a:buClr>
                <a:srgbClr val="FF0000"/>
              </a:buClr>
              <a:buNone/>
            </a:pPr>
            <a:endParaRPr lang="en-US" altLang="ko-KR" dirty="0"/>
          </a:p>
          <a:p>
            <a:pPr lvl="1">
              <a:buClr>
                <a:srgbClr val="FF0000"/>
              </a:buClr>
            </a:pPr>
            <a:r>
              <a:rPr lang="ko-KR" altLang="en-US" sz="1600" b="1" dirty="0" err="1"/>
              <a:t>전류제어기</a:t>
            </a:r>
            <a:r>
              <a:rPr lang="ko-KR" altLang="en-US" sz="1600" b="1" dirty="0"/>
              <a:t> 시뮬레이션</a:t>
            </a:r>
            <a:endParaRPr lang="en-US" altLang="ko-KR" sz="1600" b="1" dirty="0"/>
          </a:p>
          <a:p>
            <a:pPr lvl="2">
              <a:buClr>
                <a:srgbClr val="FF0000"/>
              </a:buClr>
            </a:pPr>
            <a:endParaRPr lang="en-US" altLang="ko-KR" sz="1200" b="1" dirty="0"/>
          </a:p>
          <a:p>
            <a:pPr lvl="2">
              <a:buClr>
                <a:srgbClr val="FF0000"/>
              </a:buClr>
            </a:pPr>
            <a:r>
              <a:rPr lang="ko-KR" altLang="en-US" sz="1200" b="1" dirty="0" err="1"/>
              <a:t>저항값</a:t>
            </a:r>
            <a:r>
              <a:rPr lang="ko-KR" altLang="en-US" sz="1200" b="1" dirty="0"/>
              <a:t> 변경</a:t>
            </a:r>
            <a:endParaRPr lang="en-US" altLang="ko-KR" sz="1000" b="1" dirty="0"/>
          </a:p>
        </p:txBody>
      </p:sp>
    </p:spTree>
    <p:extLst>
      <p:ext uri="{BB962C8B-B14F-4D97-AF65-F5344CB8AC3E}">
        <p14:creationId xmlns:p14="http://schemas.microsoft.com/office/powerpoint/2010/main" val="38425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0"/>
          </p:nvPr>
        </p:nvSpPr>
        <p:spPr/>
        <p:txBody>
          <a:bodyPr/>
          <a:lstStyle/>
          <a:p>
            <a:fld id="{7CC01F1E-FD2C-4DE6-8652-E5F26BFD322C}" type="slidenum">
              <a:rPr lang="en-US" altLang="ko-KR" smtClean="0"/>
              <a:pPr/>
              <a:t>26</a:t>
            </a:fld>
            <a:endParaRPr lang="ko-KR" altLang="en-US"/>
          </a:p>
        </p:txBody>
      </p:sp>
      <p:sp>
        <p:nvSpPr>
          <p:cNvPr id="6" name="직사각형 5"/>
          <p:cNvSpPr/>
          <p:nvPr/>
        </p:nvSpPr>
        <p:spPr>
          <a:xfrm>
            <a:off x="416495" y="1047056"/>
            <a:ext cx="603050" cy="551946"/>
          </a:xfrm>
          <a:prstGeom prst="rect">
            <a:avLst/>
          </a:prstGeom>
        </p:spPr>
        <p:txBody>
          <a:bodyPr wrap="none">
            <a:spAutoFit/>
          </a:bodyPr>
          <a:lstStyle/>
          <a:p>
            <a:pPr algn="just" latinLnBrk="1">
              <a:lnSpc>
                <a:spcPct val="160000"/>
              </a:lnSpc>
              <a:spcBef>
                <a:spcPts val="0"/>
              </a:spcBef>
              <a:spcAft>
                <a:spcPts val="0"/>
              </a:spcAft>
            </a:pPr>
            <a:r>
              <a:rPr lang="en-US" altLang="ko-KR" sz="2800" kern="0" dirty="0">
                <a:solidFill>
                  <a:srgbClr val="000000"/>
                </a:solidFill>
                <a:latin typeface="바탕" panose="02030600000101010101" pitchFamily="18" charset="-127"/>
                <a:ea typeface="바탕" panose="02030600000101010101" pitchFamily="18" charset="-127"/>
              </a:rPr>
              <a:t>100</a:t>
            </a:r>
            <a:endParaRPr lang="en-US" altLang="ko-KR" sz="2800" kern="0" dirty="0">
              <a:solidFill>
                <a:srgbClr val="000000"/>
              </a:solidFill>
              <a:latin typeface="바탕" panose="02030600000101010101" pitchFamily="18" charset="-127"/>
            </a:endParaRPr>
          </a:p>
        </p:txBody>
      </p:sp>
      <p:pic>
        <p:nvPicPr>
          <p:cNvPr id="4097" name="_x506948592" descr="EMB0000365441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64" y="1650358"/>
            <a:ext cx="4320480" cy="408463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952999" y="1072782"/>
            <a:ext cx="881973" cy="477759"/>
          </a:xfrm>
          <a:prstGeom prst="rect">
            <a:avLst/>
          </a:prstGeom>
        </p:spPr>
        <p:txBody>
          <a:bodyPr wrap="none">
            <a:spAutoFit/>
          </a:bodyPr>
          <a:lstStyle/>
          <a:p>
            <a:pPr algn="just" latinLnBrk="1">
              <a:lnSpc>
                <a:spcPct val="160000"/>
              </a:lnSpc>
              <a:spcBef>
                <a:spcPts val="0"/>
              </a:spcBef>
              <a:spcAft>
                <a:spcPts val="0"/>
              </a:spcAft>
            </a:pPr>
            <a:r>
              <a:rPr lang="en-US" altLang="ko-KR" sz="2800" kern="0" dirty="0">
                <a:solidFill>
                  <a:srgbClr val="000000"/>
                </a:solidFill>
                <a:latin typeface="바탕" panose="02030600000101010101" pitchFamily="18" charset="-127"/>
                <a:ea typeface="바탕" panose="02030600000101010101" pitchFamily="18" charset="-127"/>
              </a:rPr>
              <a:t>10000</a:t>
            </a:r>
            <a:endParaRPr lang="en-US" altLang="ko-KR" sz="2800" kern="0" dirty="0">
              <a:solidFill>
                <a:srgbClr val="000000"/>
              </a:solidFill>
              <a:latin typeface="바탕" panose="02030600000101010101" pitchFamily="18" charset="-127"/>
            </a:endParaRPr>
          </a:p>
        </p:txBody>
      </p:sp>
      <p:pic>
        <p:nvPicPr>
          <p:cNvPr id="4099" name="_x511693624" descr="EMB0000365441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0951" y="1700808"/>
            <a:ext cx="4110203" cy="38884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44487" y="5877272"/>
            <a:ext cx="410445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대역폭이 클수록 </a:t>
            </a:r>
            <a:r>
              <a:rPr lang="ko-KR" altLang="en-US" sz="1200" b="0" baseline="0" err="1">
                <a:latin typeface="맑은 고딕" panose="020B0503020000020004" pitchFamily="50" charset="-127"/>
                <a:ea typeface="맑은 고딕" panose="020B0503020000020004" pitchFamily="50" charset="-127"/>
              </a:rPr>
              <a:t>속응성이</a:t>
            </a:r>
            <a:r>
              <a:rPr lang="ko-KR" altLang="en-US" sz="1200" b="0" baseline="0">
                <a:latin typeface="맑은 고딕" panose="020B0503020000020004" pitchFamily="50" charset="-127"/>
                <a:ea typeface="맑은 고딕" panose="020B0503020000020004" pitchFamily="50" charset="-127"/>
              </a:rPr>
              <a:t> 좋아진다</a:t>
            </a:r>
            <a:endParaRPr lang="ko-KR" altLang="en-US" sz="1200" b="0" baseline="0" dirty="0" err="1">
              <a:latin typeface="맑은 고딕" panose="020B0503020000020004" pitchFamily="50" charset="-127"/>
              <a:ea typeface="맑은 고딕" panose="020B0503020000020004" pitchFamily="50" charset="-127"/>
            </a:endParaRPr>
          </a:p>
        </p:txBody>
      </p:sp>
      <p:sp>
        <p:nvSpPr>
          <p:cNvPr id="18" name="제목 1">
            <a:extLst>
              <a:ext uri="{FF2B5EF4-FFF2-40B4-BE49-F238E27FC236}">
                <a16:creationId xmlns:a16="http://schemas.microsoft.com/office/drawing/2014/main" id="{20DE29AD-14A4-FD4C-9002-6E23FE77A673}"/>
              </a:ext>
            </a:extLst>
          </p:cNvPr>
          <p:cNvSpPr>
            <a:spLocks noGrp="1"/>
          </p:cNvSpPr>
          <p:nvPr>
            <p:ph type="title"/>
          </p:nvPr>
        </p:nvSpPr>
        <p:spPr>
          <a:xfrm>
            <a:off x="738188" y="169863"/>
            <a:ext cx="8247062" cy="544512"/>
          </a:xfrm>
        </p:spPr>
        <p:txBody>
          <a:bodyPr/>
          <a:lstStyle/>
          <a:p>
            <a:r>
              <a:rPr lang="en-US" altLang="ko-KR" dirty="0"/>
              <a:t>5. </a:t>
            </a:r>
            <a:r>
              <a:rPr lang="ko-KR" altLang="en-US" dirty="0" err="1"/>
              <a:t>전류제어기</a:t>
            </a:r>
            <a:endParaRPr lang="ko-KR" altLang="en-US" dirty="0"/>
          </a:p>
        </p:txBody>
      </p:sp>
      <mc:AlternateContent xmlns:mc="http://schemas.openxmlformats.org/markup-compatibility/2006">
        <mc:Choice xmlns:a14="http://schemas.microsoft.com/office/drawing/2010/main" Requires="a14">
          <p:sp>
            <p:nvSpPr>
              <p:cNvPr id="19" name="내용 개체 틀 2">
                <a:extLst>
                  <a:ext uri="{FF2B5EF4-FFF2-40B4-BE49-F238E27FC236}">
                    <a16:creationId xmlns:a16="http://schemas.microsoft.com/office/drawing/2014/main" id="{C0DBFE1C-ADD3-674F-95A1-2BCA5C91AA8B}"/>
                  </a:ext>
                </a:extLst>
              </p:cNvPr>
              <p:cNvSpPr>
                <a:spLocks noGrp="1"/>
              </p:cNvSpPr>
              <p:nvPr>
                <p:ph idx="1"/>
              </p:nvPr>
            </p:nvSpPr>
            <p:spPr>
              <a:xfrm>
                <a:off x="103268" y="410951"/>
                <a:ext cx="9516901" cy="1132066"/>
              </a:xfrm>
            </p:spPr>
            <p:txBody>
              <a:bodyPr/>
              <a:lstStyle/>
              <a:p>
                <a:pPr marL="476250" lvl="1" indent="0">
                  <a:buClr>
                    <a:srgbClr val="FF0000"/>
                  </a:buClr>
                  <a:buNone/>
                </a:pPr>
                <a:endParaRPr lang="en-US" altLang="ko-KR" dirty="0"/>
              </a:p>
              <a:p>
                <a:pPr lvl="1">
                  <a:buClr>
                    <a:srgbClr val="FF0000"/>
                  </a:buClr>
                </a:pPr>
                <a:r>
                  <a:rPr lang="ko-KR" altLang="en-US" sz="1600" b="1" dirty="0"/>
                  <a:t>대역폭 변경 </a:t>
                </a:r>
                <a:r>
                  <a:rPr lang="en-US" altLang="ko-KR" sz="1600" b="1" dirty="0"/>
                  <a:t>(</a:t>
                </a:r>
                <a14:m>
                  <m:oMath xmlns:m="http://schemas.openxmlformats.org/officeDocument/2006/math">
                    <m:sSub>
                      <m:sSubPr>
                        <m:ctrlPr>
                          <a:rPr lang="en-US" altLang="ko-KR" sz="1600" b="1" i="1" smtClean="0">
                            <a:latin typeface="Cambria Math" panose="02040503050406030204" pitchFamily="18" charset="0"/>
                          </a:rPr>
                        </m:ctrlPr>
                      </m:sSubPr>
                      <m:e>
                        <m:r>
                          <a:rPr lang="en-US" altLang="ko-KR" sz="1600" b="1" i="1" smtClean="0">
                            <a:latin typeface="Cambria Math" panose="02040503050406030204" pitchFamily="18" charset="0"/>
                          </a:rPr>
                          <m:t>𝒘</m:t>
                        </m:r>
                      </m:e>
                      <m:sub>
                        <m:r>
                          <a:rPr lang="en-US" altLang="ko-KR" sz="1600" b="1" i="1" smtClean="0">
                            <a:latin typeface="Cambria Math" panose="02040503050406030204" pitchFamily="18" charset="0"/>
                          </a:rPr>
                          <m:t>𝒄𝒄</m:t>
                        </m:r>
                      </m:sub>
                    </m:sSub>
                    <m:r>
                      <a:rPr lang="en-US" altLang="ko-KR" sz="1600" b="1" i="1" smtClean="0">
                        <a:latin typeface="Cambria Math" panose="02040503050406030204" pitchFamily="18" charset="0"/>
                      </a:rPr>
                      <m:t>)</m:t>
                    </m:r>
                  </m:oMath>
                </a14:m>
                <a:endParaRPr lang="en-US" altLang="ko-KR" sz="1600" b="1" dirty="0"/>
              </a:p>
              <a:p>
                <a:pPr marL="862013" lvl="2" indent="0">
                  <a:buClr>
                    <a:srgbClr val="FF0000"/>
                  </a:buClr>
                  <a:buNone/>
                </a:pPr>
                <a:endParaRPr lang="en-US" altLang="ko-KR" sz="1200" b="1" dirty="0"/>
              </a:p>
            </p:txBody>
          </p:sp>
        </mc:Choice>
        <mc:Fallback>
          <p:sp>
            <p:nvSpPr>
              <p:cNvPr id="19" name="내용 개체 틀 2">
                <a:extLst>
                  <a:ext uri="{FF2B5EF4-FFF2-40B4-BE49-F238E27FC236}">
                    <a16:creationId xmlns:a16="http://schemas.microsoft.com/office/drawing/2014/main" id="{C0DBFE1C-ADD3-674F-95A1-2BCA5C91AA8B}"/>
                  </a:ext>
                </a:extLst>
              </p:cNvPr>
              <p:cNvSpPr>
                <a:spLocks noGrp="1" noRot="1" noChangeAspect="1" noMove="1" noResize="1" noEditPoints="1" noAdjustHandles="1" noChangeArrowheads="1" noChangeShapeType="1" noTextEdit="1"/>
              </p:cNvSpPr>
              <p:nvPr>
                <p:ph idx="1"/>
              </p:nvPr>
            </p:nvSpPr>
            <p:spPr>
              <a:xfrm>
                <a:off x="103268" y="410951"/>
                <a:ext cx="9516901" cy="1132066"/>
              </a:xfrm>
              <a:blipFill>
                <a:blip r:embed="rId4"/>
                <a:stretch>
                  <a:fillRect/>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2E119529-1359-034B-B4D8-5728CEDD4F74}"/>
              </a:ext>
            </a:extLst>
          </p:cNvPr>
          <p:cNvSpPr/>
          <p:nvPr/>
        </p:nvSpPr>
        <p:spPr bwMode="auto">
          <a:xfrm>
            <a:off x="8590958" y="1898066"/>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altLang="ko-KR" sz="1600" b="1" i="0" u="none" strike="noStrike" cap="none" normalizeH="0" baseline="0" dirty="0">
                <a:ln>
                  <a:noFill/>
                </a:ln>
                <a:solidFill>
                  <a:schemeClr val="tx1"/>
                </a:solidFill>
                <a:effectLst/>
                <a:latin typeface="Arial" charset="0"/>
                <a:ea typeface="굴림" pitchFamily="50" charset="-127"/>
              </a:rPr>
              <a:t>3</a:t>
            </a:r>
            <a:r>
              <a:rPr kumimoji="0" lang="ko-KR" altLang="en-US" sz="1600" b="1" i="0" u="none" strike="noStrike" cap="none" normalizeH="0" baseline="0" dirty="0" err="1">
                <a:ln>
                  <a:noFill/>
                </a:ln>
                <a:solidFill>
                  <a:schemeClr val="tx1"/>
                </a:solidFill>
                <a:effectLst/>
                <a:latin typeface="Arial" charset="0"/>
                <a:ea typeface="굴림" pitchFamily="50" charset="-127"/>
              </a:rPr>
              <a:t>상전류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1" name="직사각형 20">
            <a:extLst>
              <a:ext uri="{FF2B5EF4-FFF2-40B4-BE49-F238E27FC236}">
                <a16:creationId xmlns:a16="http://schemas.microsoft.com/office/drawing/2014/main" id="{04ECF4B2-74D9-9345-8168-877ECF9B727A}"/>
              </a:ext>
            </a:extLst>
          </p:cNvPr>
          <p:cNvSpPr/>
          <p:nvPr/>
        </p:nvSpPr>
        <p:spPr bwMode="auto">
          <a:xfrm>
            <a:off x="8575171" y="2654150"/>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2" name="직사각형 21">
            <a:extLst>
              <a:ext uri="{FF2B5EF4-FFF2-40B4-BE49-F238E27FC236}">
                <a16:creationId xmlns:a16="http://schemas.microsoft.com/office/drawing/2014/main" id="{7A6ABB43-465E-F643-9263-8933B18CF66F}"/>
              </a:ext>
            </a:extLst>
          </p:cNvPr>
          <p:cNvSpPr/>
          <p:nvPr/>
        </p:nvSpPr>
        <p:spPr bwMode="auto">
          <a:xfrm>
            <a:off x="8590958" y="3471954"/>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전류</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3" name="직사각형 22">
            <a:extLst>
              <a:ext uri="{FF2B5EF4-FFF2-40B4-BE49-F238E27FC236}">
                <a16:creationId xmlns:a16="http://schemas.microsoft.com/office/drawing/2014/main" id="{CB9EDB91-6A42-4246-96E2-15DA6C6C8C49}"/>
              </a:ext>
            </a:extLst>
          </p:cNvPr>
          <p:cNvSpPr/>
          <p:nvPr/>
        </p:nvSpPr>
        <p:spPr bwMode="auto">
          <a:xfrm>
            <a:off x="8581865" y="4233029"/>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d</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4" name="직사각형 23">
            <a:extLst>
              <a:ext uri="{FF2B5EF4-FFF2-40B4-BE49-F238E27FC236}">
                <a16:creationId xmlns:a16="http://schemas.microsoft.com/office/drawing/2014/main" id="{8D3D8976-F1D6-A84C-B7DF-AD7E435B6CAD}"/>
              </a:ext>
            </a:extLst>
          </p:cNvPr>
          <p:cNvSpPr/>
          <p:nvPr/>
        </p:nvSpPr>
        <p:spPr bwMode="auto">
          <a:xfrm>
            <a:off x="8585720" y="4943127"/>
            <a:ext cx="1008112" cy="36004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a:t>
            </a:r>
            <a:r>
              <a:rPr lang="ko-KR" altLang="en-US" sz="1600" baseline="0" dirty="0" err="1"/>
              <a:t>축</a:t>
            </a:r>
            <a:r>
              <a:rPr kumimoji="0" lang="ko-KR" altLang="en-US" sz="1600" b="1" i="0" u="none" strike="noStrike" cap="none" normalizeH="0" baseline="0" dirty="0" err="1">
                <a:ln>
                  <a:noFill/>
                </a:ln>
                <a:solidFill>
                  <a:schemeClr val="tx1"/>
                </a:solidFill>
                <a:effectLst/>
                <a:latin typeface="Arial" charset="0"/>
                <a:ea typeface="굴림" pitchFamily="50" charset="-127"/>
              </a:rPr>
              <a:t>전</a:t>
            </a:r>
            <a:r>
              <a:rPr lang="ko-KR" altLang="en-US" sz="1600" baseline="0" dirty="0" err="1"/>
              <a:t>압</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Tree>
    <p:extLst>
      <p:ext uri="{BB962C8B-B14F-4D97-AF65-F5344CB8AC3E}">
        <p14:creationId xmlns:p14="http://schemas.microsoft.com/office/powerpoint/2010/main" val="1336250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앞서 살펴본 </a:t>
            </a:r>
            <a:r>
              <a:rPr lang="en-US" altLang="ko-KR" sz="1600" b="1" dirty="0"/>
              <a:t>PLL</a:t>
            </a:r>
            <a:r>
              <a:rPr lang="ko-KR" altLang="en-US" sz="1600" b="1" dirty="0"/>
              <a:t>과 전류제어기를 동시에 구현</a:t>
            </a:r>
            <a:br>
              <a:rPr lang="en-US" altLang="ko-KR" sz="1600" b="1" dirty="0"/>
            </a:br>
            <a:endParaRPr lang="en-US" altLang="ko-KR" sz="1600" b="1" dirty="0"/>
          </a:p>
          <a:p>
            <a:pPr lvl="2">
              <a:buClr>
                <a:srgbClr val="FFC000"/>
              </a:buClr>
            </a:pPr>
            <a:r>
              <a:rPr lang="ko-KR" altLang="en-US" sz="1400" b="1" dirty="0"/>
              <a:t>회로도</a:t>
            </a:r>
            <a:br>
              <a:rPr lang="en-US" altLang="ko-KR" sz="1400" b="1" dirty="0"/>
            </a:br>
            <a:br>
              <a:rPr lang="en-US" altLang="ko-KR" sz="14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27</a:t>
            </a:fld>
            <a:endParaRPr lang="ko-KR" altLang="en-US"/>
          </a:p>
        </p:txBody>
      </p:sp>
      <p:pic>
        <p:nvPicPr>
          <p:cNvPr id="6" name="그림 5">
            <a:extLst>
              <a:ext uri="{FF2B5EF4-FFF2-40B4-BE49-F238E27FC236}">
                <a16:creationId xmlns:a16="http://schemas.microsoft.com/office/drawing/2014/main" id="{7C3D0E91-EE15-114C-86AD-1B2D734D7075}"/>
              </a:ext>
            </a:extLst>
          </p:cNvPr>
          <p:cNvPicPr>
            <a:picLocks noChangeAspect="1"/>
          </p:cNvPicPr>
          <p:nvPr/>
        </p:nvPicPr>
        <p:blipFill rotWithShape="1">
          <a:blip r:embed="rId2">
            <a:extLst>
              <a:ext uri="{28A0092B-C50C-407E-A947-70E740481C1C}">
                <a14:useLocalDpi xmlns:a14="http://schemas.microsoft.com/office/drawing/2010/main" val="0"/>
              </a:ext>
            </a:extLst>
          </a:blip>
          <a:srcRect b="50769"/>
          <a:stretch/>
        </p:blipFill>
        <p:spPr>
          <a:xfrm>
            <a:off x="820696" y="2348880"/>
            <a:ext cx="8747208" cy="3240360"/>
          </a:xfrm>
          <a:prstGeom prst="rect">
            <a:avLst/>
          </a:prstGeom>
        </p:spPr>
      </p:pic>
    </p:spTree>
    <p:extLst>
      <p:ext uri="{BB962C8B-B14F-4D97-AF65-F5344CB8AC3E}">
        <p14:creationId xmlns:p14="http://schemas.microsoft.com/office/powerpoint/2010/main" val="2467660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시뮬레이션 결과 파형</a:t>
            </a:r>
            <a:endParaRPr lang="en-US" altLang="ko-KR" sz="1600" b="1" dirty="0"/>
          </a:p>
          <a:p>
            <a:pPr lvl="2">
              <a:buClr>
                <a:srgbClr val="FFC000"/>
              </a:buClr>
            </a:pPr>
            <a:endParaRPr lang="en-US" altLang="ko-KR" sz="1400" b="1" dirty="0"/>
          </a:p>
          <a:p>
            <a:pPr lvl="2">
              <a:buClr>
                <a:srgbClr val="FFC000"/>
              </a:buClr>
            </a:pPr>
            <a:r>
              <a:rPr lang="en-US" altLang="ko-KR" sz="1400" b="1" dirty="0"/>
              <a:t>3</a:t>
            </a:r>
            <a:r>
              <a:rPr lang="ko-KR" altLang="en-US" sz="1400" b="1" dirty="0"/>
              <a:t>상 전류 및 </a:t>
            </a:r>
            <a:r>
              <a:rPr lang="en-US" altLang="ko-KR" sz="1400" b="1" dirty="0"/>
              <a:t>d-q</a:t>
            </a:r>
            <a:r>
              <a:rPr lang="ko-KR" altLang="en-US" sz="1400" b="1" dirty="0"/>
              <a:t>축 전류</a:t>
            </a: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28</a:t>
            </a:fld>
            <a:endParaRPr lang="ko-KR" altLang="en-US"/>
          </a:p>
        </p:txBody>
      </p:sp>
      <p:pic>
        <p:nvPicPr>
          <p:cNvPr id="10" name="그림 9">
            <a:extLst>
              <a:ext uri="{FF2B5EF4-FFF2-40B4-BE49-F238E27FC236}">
                <a16:creationId xmlns:a16="http://schemas.microsoft.com/office/drawing/2014/main" id="{412CC9AD-0612-AF40-8B6A-B4E0B7CA3EB3}"/>
              </a:ext>
            </a:extLst>
          </p:cNvPr>
          <p:cNvPicPr>
            <a:picLocks noChangeAspect="1"/>
          </p:cNvPicPr>
          <p:nvPr/>
        </p:nvPicPr>
        <p:blipFill>
          <a:blip r:embed="rId2"/>
          <a:stretch>
            <a:fillRect/>
          </a:stretch>
        </p:blipFill>
        <p:spPr>
          <a:xfrm>
            <a:off x="560512" y="2235659"/>
            <a:ext cx="7988300" cy="3911600"/>
          </a:xfrm>
          <a:prstGeom prst="rect">
            <a:avLst/>
          </a:prstGeom>
        </p:spPr>
      </p:pic>
      <p:pic>
        <p:nvPicPr>
          <p:cNvPr id="12" name="그림 11">
            <a:extLst>
              <a:ext uri="{FF2B5EF4-FFF2-40B4-BE49-F238E27FC236}">
                <a16:creationId xmlns:a16="http://schemas.microsoft.com/office/drawing/2014/main" id="{A13BA2F1-33D9-D441-895F-F93FB68FA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950" y="1415446"/>
            <a:ext cx="4686300" cy="774700"/>
          </a:xfrm>
          <a:prstGeom prst="rect">
            <a:avLst/>
          </a:prstGeom>
        </p:spPr>
      </p:pic>
    </p:spTree>
    <p:extLst>
      <p:ext uri="{BB962C8B-B14F-4D97-AF65-F5344CB8AC3E}">
        <p14:creationId xmlns:p14="http://schemas.microsoft.com/office/powerpoint/2010/main" val="46278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교류 전동기 구동 시스템</a:t>
            </a:r>
            <a:br>
              <a:rPr lang="en-US" altLang="ko-KR" sz="1600" b="1" dirty="0"/>
            </a:br>
            <a:endParaRPr lang="en-US" altLang="ko-KR" sz="1600" b="1" dirty="0"/>
          </a:p>
          <a:p>
            <a:pPr lvl="2">
              <a:buClr>
                <a:srgbClr val="FFC000"/>
              </a:buClr>
            </a:pPr>
            <a:r>
              <a:rPr lang="ko-KR" altLang="en-US" sz="1400" dirty="0"/>
              <a:t>교류 전동기는 </a:t>
            </a:r>
            <a:r>
              <a:rPr lang="ko-KR" altLang="en-US" sz="1400" dirty="0" err="1"/>
              <a:t>전력변환부</a:t>
            </a:r>
            <a:r>
              <a:rPr lang="en-US" altLang="ko-KR" sz="1400" dirty="0"/>
              <a:t>, </a:t>
            </a:r>
            <a:r>
              <a:rPr lang="ko-KR" altLang="en-US" sz="1400" dirty="0" err="1"/>
              <a:t>제어부</a:t>
            </a:r>
            <a:r>
              <a:rPr lang="en-US" altLang="ko-KR" sz="1400" dirty="0"/>
              <a:t>, </a:t>
            </a:r>
            <a:r>
              <a:rPr lang="ko-KR" altLang="en-US" sz="1400" dirty="0" err="1"/>
              <a:t>전동기부로</a:t>
            </a:r>
            <a:r>
              <a:rPr lang="ko-KR" altLang="en-US" sz="1400" dirty="0"/>
              <a:t> 나뉜다</a:t>
            </a:r>
            <a:r>
              <a:rPr lang="en-US" altLang="ko-KR" sz="1400" dirty="0"/>
              <a:t>.</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a:t>
            </a:fld>
            <a:endParaRPr lang="ko-KR" altLang="en-US"/>
          </a:p>
        </p:txBody>
      </p:sp>
      <p:grpSp>
        <p:nvGrpSpPr>
          <p:cNvPr id="14" name="그룹 13">
            <a:extLst>
              <a:ext uri="{FF2B5EF4-FFF2-40B4-BE49-F238E27FC236}">
                <a16:creationId xmlns:a16="http://schemas.microsoft.com/office/drawing/2014/main" id="{0915607D-DFD2-3A41-B992-3745A12835AB}"/>
              </a:ext>
            </a:extLst>
          </p:cNvPr>
          <p:cNvGrpSpPr/>
          <p:nvPr/>
        </p:nvGrpSpPr>
        <p:grpSpPr>
          <a:xfrm>
            <a:off x="940204" y="1988840"/>
            <a:ext cx="8003365" cy="3789898"/>
            <a:chOff x="1123390" y="2132856"/>
            <a:chExt cx="8003365" cy="3789898"/>
          </a:xfrm>
        </p:grpSpPr>
        <p:pic>
          <p:nvPicPr>
            <p:cNvPr id="15" name="그림 14">
              <a:extLst>
                <a:ext uri="{FF2B5EF4-FFF2-40B4-BE49-F238E27FC236}">
                  <a16:creationId xmlns:a16="http://schemas.microsoft.com/office/drawing/2014/main" id="{9444DB6C-767C-EB49-95E9-2E68209B3156}"/>
                </a:ext>
              </a:extLst>
            </p:cNvPr>
            <p:cNvPicPr>
              <a:picLocks noChangeAspect="1"/>
            </p:cNvPicPr>
            <p:nvPr/>
          </p:nvPicPr>
          <p:blipFill rotWithShape="1">
            <a:blip r:embed="rId2"/>
            <a:srcRect b="9474"/>
            <a:stretch/>
          </p:blipFill>
          <p:spPr>
            <a:xfrm>
              <a:off x="1128333" y="2132856"/>
              <a:ext cx="7704855" cy="3789898"/>
            </a:xfrm>
            <a:prstGeom prst="rect">
              <a:avLst/>
            </a:prstGeom>
          </p:spPr>
        </p:pic>
        <p:sp>
          <p:nvSpPr>
            <p:cNvPr id="16" name="직사각형 15">
              <a:extLst>
                <a:ext uri="{FF2B5EF4-FFF2-40B4-BE49-F238E27FC236}">
                  <a16:creationId xmlns:a16="http://schemas.microsoft.com/office/drawing/2014/main" id="{1FC3A3A9-F97C-A142-AFAA-997A80207941}"/>
                </a:ext>
              </a:extLst>
            </p:cNvPr>
            <p:cNvSpPr/>
            <p:nvPr/>
          </p:nvSpPr>
          <p:spPr bwMode="auto">
            <a:xfrm>
              <a:off x="1123390" y="3832819"/>
              <a:ext cx="4456252" cy="2089935"/>
            </a:xfrm>
            <a:prstGeom prst="rect">
              <a:avLst/>
            </a:prstGeom>
            <a:noFill/>
            <a:ln w="38100" cap="flat" cmpd="sng" algn="ctr">
              <a:solidFill>
                <a:srgbClr val="92D05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7" name="직사각형 16">
              <a:extLst>
                <a:ext uri="{FF2B5EF4-FFF2-40B4-BE49-F238E27FC236}">
                  <a16:creationId xmlns:a16="http://schemas.microsoft.com/office/drawing/2014/main" id="{9A4BA38A-6EC9-F84B-9A73-220647B2C035}"/>
                </a:ext>
              </a:extLst>
            </p:cNvPr>
            <p:cNvSpPr/>
            <p:nvPr/>
          </p:nvSpPr>
          <p:spPr bwMode="auto">
            <a:xfrm>
              <a:off x="1123390" y="2322355"/>
              <a:ext cx="4456252" cy="1296144"/>
            </a:xfrm>
            <a:prstGeom prst="rect">
              <a:avLst/>
            </a:prstGeom>
            <a:noFill/>
            <a:ln w="38100" cap="flat" cmpd="sng" algn="ctr">
              <a:solidFill>
                <a:srgbClr val="FF000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8" name="직사각형 17">
              <a:extLst>
                <a:ext uri="{FF2B5EF4-FFF2-40B4-BE49-F238E27FC236}">
                  <a16:creationId xmlns:a16="http://schemas.microsoft.com/office/drawing/2014/main" id="{9253B682-4903-6949-B005-47AEECA8E341}"/>
                </a:ext>
              </a:extLst>
            </p:cNvPr>
            <p:cNvSpPr/>
            <p:nvPr/>
          </p:nvSpPr>
          <p:spPr bwMode="auto">
            <a:xfrm>
              <a:off x="6068790" y="3041079"/>
              <a:ext cx="2952328" cy="1296144"/>
            </a:xfrm>
            <a:prstGeom prst="rect">
              <a:avLst/>
            </a:prstGeom>
            <a:noFill/>
            <a:ln w="38100" cap="flat" cmpd="sng" algn="ctr">
              <a:solidFill>
                <a:srgbClr val="00B0F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dirty="0">
                <a:ln>
                  <a:noFill/>
                </a:ln>
                <a:solidFill>
                  <a:schemeClr val="tx1"/>
                </a:solidFill>
                <a:effectLst/>
                <a:latin typeface="Arial" charset="0"/>
                <a:ea typeface="굴림" pitchFamily="50" charset="-127"/>
              </a:endParaRPr>
            </a:p>
          </p:txBody>
        </p:sp>
        <p:sp>
          <p:nvSpPr>
            <p:cNvPr id="19" name="TextBox 18">
              <a:extLst>
                <a:ext uri="{FF2B5EF4-FFF2-40B4-BE49-F238E27FC236}">
                  <a16:creationId xmlns:a16="http://schemas.microsoft.com/office/drawing/2014/main" id="{A00BB939-BC39-8442-989A-6245A28342EA}"/>
                </a:ext>
              </a:extLst>
            </p:cNvPr>
            <p:cNvSpPr txBox="1"/>
            <p:nvPr/>
          </p:nvSpPr>
          <p:spPr>
            <a:xfrm>
              <a:off x="1280592" y="2364733"/>
              <a:ext cx="1210588" cy="338554"/>
            </a:xfrm>
            <a:prstGeom prst="rect">
              <a:avLst/>
            </a:prstGeom>
            <a:noFill/>
          </p:spPr>
          <p:txBody>
            <a:bodyPr wrap="none" rtlCol="0">
              <a:spAutoFit/>
            </a:bodyPr>
            <a:lstStyle/>
            <a:p>
              <a:r>
                <a:rPr lang="ko-KR" altLang="en-US" sz="1600" b="0" baseline="0" dirty="0">
                  <a:solidFill>
                    <a:srgbClr val="FF0000"/>
                  </a:solidFill>
                  <a:latin typeface="맑은 고딕" panose="020B0503020000020004" pitchFamily="50" charset="-127"/>
                  <a:ea typeface="맑은 고딕" panose="020B0503020000020004" pitchFamily="50" charset="-127"/>
                </a:rPr>
                <a:t>전력변환부</a:t>
              </a:r>
            </a:p>
          </p:txBody>
        </p:sp>
        <p:sp>
          <p:nvSpPr>
            <p:cNvPr id="20" name="TextBox 19">
              <a:extLst>
                <a:ext uri="{FF2B5EF4-FFF2-40B4-BE49-F238E27FC236}">
                  <a16:creationId xmlns:a16="http://schemas.microsoft.com/office/drawing/2014/main" id="{0522E21D-A119-2F4E-8FFE-5C3675825D61}"/>
                </a:ext>
              </a:extLst>
            </p:cNvPr>
            <p:cNvSpPr txBox="1"/>
            <p:nvPr/>
          </p:nvSpPr>
          <p:spPr>
            <a:xfrm>
              <a:off x="1280592" y="3998669"/>
              <a:ext cx="800219" cy="338554"/>
            </a:xfrm>
            <a:prstGeom prst="rect">
              <a:avLst/>
            </a:prstGeom>
            <a:noFill/>
          </p:spPr>
          <p:txBody>
            <a:bodyPr wrap="none" rtlCol="0">
              <a:spAutoFit/>
            </a:bodyPr>
            <a:lstStyle/>
            <a:p>
              <a:r>
                <a:rPr lang="ko-KR" altLang="en-US" sz="1600" b="0" baseline="0" dirty="0">
                  <a:solidFill>
                    <a:srgbClr val="92D050"/>
                  </a:solidFill>
                  <a:latin typeface="맑은 고딕" panose="020B0503020000020004" pitchFamily="50" charset="-127"/>
                  <a:ea typeface="맑은 고딕" panose="020B0503020000020004" pitchFamily="50" charset="-127"/>
                </a:rPr>
                <a:t>제어부</a:t>
              </a:r>
            </a:p>
          </p:txBody>
        </p:sp>
        <p:sp>
          <p:nvSpPr>
            <p:cNvPr id="21" name="TextBox 20">
              <a:extLst>
                <a:ext uri="{FF2B5EF4-FFF2-40B4-BE49-F238E27FC236}">
                  <a16:creationId xmlns:a16="http://schemas.microsoft.com/office/drawing/2014/main" id="{7CC39F81-9334-D44A-BB61-C388E031919E}"/>
                </a:ext>
              </a:extLst>
            </p:cNvPr>
            <p:cNvSpPr txBox="1"/>
            <p:nvPr/>
          </p:nvSpPr>
          <p:spPr>
            <a:xfrm>
              <a:off x="8121352" y="2624077"/>
              <a:ext cx="1005403" cy="338554"/>
            </a:xfrm>
            <a:prstGeom prst="rect">
              <a:avLst/>
            </a:prstGeom>
            <a:noFill/>
          </p:spPr>
          <p:txBody>
            <a:bodyPr wrap="none" rtlCol="0">
              <a:spAutoFit/>
            </a:bodyPr>
            <a:lstStyle/>
            <a:p>
              <a:r>
                <a:rPr lang="ko-KR" altLang="en-US" sz="1600" b="0" baseline="0" dirty="0">
                  <a:solidFill>
                    <a:srgbClr val="00B0F0"/>
                  </a:solidFill>
                  <a:latin typeface="맑은 고딕" panose="020B0503020000020004" pitchFamily="50" charset="-127"/>
                  <a:ea typeface="맑은 고딕" panose="020B0503020000020004" pitchFamily="50" charset="-127"/>
                </a:rPr>
                <a:t>전동기부</a:t>
              </a:r>
            </a:p>
          </p:txBody>
        </p:sp>
      </p:grpSp>
    </p:spTree>
    <p:extLst>
      <p:ext uri="{BB962C8B-B14F-4D97-AF65-F5344CB8AC3E}">
        <p14:creationId xmlns:p14="http://schemas.microsoft.com/office/powerpoint/2010/main" val="1732330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시뮬레이션 결과 파형</a:t>
            </a:r>
            <a:endParaRPr lang="en-US" altLang="ko-KR" sz="1600" b="1" dirty="0"/>
          </a:p>
          <a:p>
            <a:pPr lvl="2">
              <a:buClr>
                <a:srgbClr val="FFC000"/>
              </a:buClr>
            </a:pPr>
            <a:endParaRPr lang="en-US" altLang="ko-KR" sz="1400" b="1" dirty="0"/>
          </a:p>
          <a:p>
            <a:pPr lvl="2">
              <a:buClr>
                <a:srgbClr val="FFC000"/>
              </a:buClr>
            </a:pPr>
            <a:r>
              <a:rPr lang="ko-KR" altLang="en-US" sz="1400" b="1" dirty="0"/>
              <a:t>위상 추정 각</a:t>
            </a: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29</a:t>
            </a:fld>
            <a:endParaRPr lang="ko-KR" altLang="en-US"/>
          </a:p>
        </p:txBody>
      </p:sp>
      <p:pic>
        <p:nvPicPr>
          <p:cNvPr id="6" name="그림 5">
            <a:extLst>
              <a:ext uri="{FF2B5EF4-FFF2-40B4-BE49-F238E27FC236}">
                <a16:creationId xmlns:a16="http://schemas.microsoft.com/office/drawing/2014/main" id="{4EFB4C61-DEA8-AE42-9904-58600E8904AF}"/>
              </a:ext>
            </a:extLst>
          </p:cNvPr>
          <p:cNvPicPr>
            <a:picLocks noChangeAspect="1"/>
          </p:cNvPicPr>
          <p:nvPr/>
        </p:nvPicPr>
        <p:blipFill rotWithShape="1">
          <a:blip r:embed="rId2"/>
          <a:srcRect l="7633" r="3321"/>
          <a:stretch/>
        </p:blipFill>
        <p:spPr>
          <a:xfrm>
            <a:off x="2693481" y="2037680"/>
            <a:ext cx="7113240" cy="3911600"/>
          </a:xfrm>
          <a:prstGeom prst="rect">
            <a:avLst/>
          </a:prstGeom>
        </p:spPr>
      </p:pic>
      <p:pic>
        <p:nvPicPr>
          <p:cNvPr id="8" name="그림 7">
            <a:extLst>
              <a:ext uri="{FF2B5EF4-FFF2-40B4-BE49-F238E27FC236}">
                <a16:creationId xmlns:a16="http://schemas.microsoft.com/office/drawing/2014/main" id="{F39D2773-5337-8C48-8AF8-A55FE0257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 y="2636912"/>
            <a:ext cx="2641600" cy="2908300"/>
          </a:xfrm>
          <a:prstGeom prst="rect">
            <a:avLst/>
          </a:prstGeom>
        </p:spPr>
      </p:pic>
    </p:spTree>
    <p:extLst>
      <p:ext uri="{BB962C8B-B14F-4D97-AF65-F5344CB8AC3E}">
        <p14:creationId xmlns:p14="http://schemas.microsoft.com/office/powerpoint/2010/main" val="52669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시뮬레이션 결과 파형</a:t>
            </a:r>
            <a:endParaRPr lang="en-US" altLang="ko-KR" sz="1600" b="1" dirty="0"/>
          </a:p>
          <a:p>
            <a:pPr lvl="2">
              <a:buClr>
                <a:srgbClr val="FFC000"/>
              </a:buClr>
            </a:pPr>
            <a:endParaRPr lang="en-US" altLang="ko-KR" sz="1400" b="1" dirty="0"/>
          </a:p>
          <a:p>
            <a:pPr lvl="2">
              <a:buClr>
                <a:srgbClr val="FFC000"/>
              </a:buClr>
            </a:pPr>
            <a:r>
              <a:rPr lang="en-US" altLang="ko-KR" sz="1400" b="1" dirty="0"/>
              <a:t>d</a:t>
            </a:r>
            <a:r>
              <a:rPr lang="ko-KR" altLang="en-US" sz="1400" b="1" dirty="0"/>
              <a:t>축 동기 </a:t>
            </a:r>
            <a:r>
              <a:rPr lang="ko-KR" altLang="en-US" sz="1400" b="1" dirty="0" err="1"/>
              <a:t>좌표계</a:t>
            </a:r>
            <a:r>
              <a:rPr lang="ko-KR" altLang="en-US" sz="1400" b="1" dirty="0"/>
              <a:t> 전압 지령</a:t>
            </a: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30</a:t>
            </a:fld>
            <a:endParaRPr lang="ko-KR" altLang="en-US"/>
          </a:p>
        </p:txBody>
      </p:sp>
      <p:pic>
        <p:nvPicPr>
          <p:cNvPr id="5" name="그림 4">
            <a:extLst>
              <a:ext uri="{FF2B5EF4-FFF2-40B4-BE49-F238E27FC236}">
                <a16:creationId xmlns:a16="http://schemas.microsoft.com/office/drawing/2014/main" id="{741EF52F-D97F-5E42-930F-23BE7EC0DE5D}"/>
              </a:ext>
            </a:extLst>
          </p:cNvPr>
          <p:cNvPicPr>
            <a:picLocks noChangeAspect="1"/>
          </p:cNvPicPr>
          <p:nvPr/>
        </p:nvPicPr>
        <p:blipFill>
          <a:blip r:embed="rId2"/>
          <a:stretch>
            <a:fillRect/>
          </a:stretch>
        </p:blipFill>
        <p:spPr>
          <a:xfrm>
            <a:off x="738188" y="2924944"/>
            <a:ext cx="7812142" cy="2775965"/>
          </a:xfrm>
          <a:prstGeom prst="rect">
            <a:avLst/>
          </a:prstGeom>
        </p:spPr>
      </p:pic>
      <p:pic>
        <p:nvPicPr>
          <p:cNvPr id="7" name="그림 6">
            <a:extLst>
              <a:ext uri="{FF2B5EF4-FFF2-40B4-BE49-F238E27FC236}">
                <a16:creationId xmlns:a16="http://schemas.microsoft.com/office/drawing/2014/main" id="{955F2403-84EF-5849-81FA-4CFA54AB1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756" y="2154038"/>
            <a:ext cx="3162300" cy="482600"/>
          </a:xfrm>
          <a:prstGeom prst="rect">
            <a:avLst/>
          </a:prstGeom>
        </p:spPr>
      </p:pic>
    </p:spTree>
    <p:extLst>
      <p:ext uri="{BB962C8B-B14F-4D97-AF65-F5344CB8AC3E}">
        <p14:creationId xmlns:p14="http://schemas.microsoft.com/office/powerpoint/2010/main" val="22769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시뮬레이션 결과 파형</a:t>
            </a:r>
            <a:endParaRPr lang="en-US" altLang="ko-KR" sz="1600" b="1" dirty="0"/>
          </a:p>
          <a:p>
            <a:pPr lvl="2">
              <a:buClr>
                <a:srgbClr val="FFC000"/>
              </a:buClr>
            </a:pPr>
            <a:endParaRPr lang="en-US" altLang="ko-KR" sz="1400" b="1" dirty="0"/>
          </a:p>
          <a:p>
            <a:pPr lvl="2">
              <a:buClr>
                <a:srgbClr val="FFC000"/>
              </a:buClr>
            </a:pPr>
            <a:r>
              <a:rPr lang="ko-KR" altLang="en-US" sz="1400" b="1" dirty="0"/>
              <a:t>옵셋을 포함한 </a:t>
            </a:r>
            <a:r>
              <a:rPr lang="en-US" altLang="ko-KR" sz="1400" b="1" dirty="0" err="1"/>
              <a:t>abc</a:t>
            </a:r>
            <a:r>
              <a:rPr lang="ko-KR" altLang="en-US" sz="1400" b="1" dirty="0"/>
              <a:t>상 전압 지령</a:t>
            </a: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31</a:t>
            </a:fld>
            <a:endParaRPr lang="ko-KR" altLang="en-US"/>
          </a:p>
        </p:txBody>
      </p:sp>
      <p:pic>
        <p:nvPicPr>
          <p:cNvPr id="6" name="그림 5">
            <a:extLst>
              <a:ext uri="{FF2B5EF4-FFF2-40B4-BE49-F238E27FC236}">
                <a16:creationId xmlns:a16="http://schemas.microsoft.com/office/drawing/2014/main" id="{0E5F28D7-50B0-B84E-AD6C-30D2CB69C4AD}"/>
              </a:ext>
            </a:extLst>
          </p:cNvPr>
          <p:cNvPicPr>
            <a:picLocks noChangeAspect="1"/>
          </p:cNvPicPr>
          <p:nvPr/>
        </p:nvPicPr>
        <p:blipFill>
          <a:blip r:embed="rId2"/>
          <a:stretch>
            <a:fillRect/>
          </a:stretch>
        </p:blipFill>
        <p:spPr>
          <a:xfrm>
            <a:off x="714892" y="2852936"/>
            <a:ext cx="7931096" cy="2818234"/>
          </a:xfrm>
          <a:prstGeom prst="rect">
            <a:avLst/>
          </a:prstGeom>
        </p:spPr>
      </p:pic>
      <p:pic>
        <p:nvPicPr>
          <p:cNvPr id="9" name="그림 8">
            <a:extLst>
              <a:ext uri="{FF2B5EF4-FFF2-40B4-BE49-F238E27FC236}">
                <a16:creationId xmlns:a16="http://schemas.microsoft.com/office/drawing/2014/main" id="{8A2CC51A-6A43-6946-817C-1AAE23A15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648" y="2089470"/>
            <a:ext cx="2235200" cy="736600"/>
          </a:xfrm>
          <a:prstGeom prst="rect">
            <a:avLst/>
          </a:prstGeom>
        </p:spPr>
      </p:pic>
    </p:spTree>
    <p:extLst>
      <p:ext uri="{BB962C8B-B14F-4D97-AF65-F5344CB8AC3E}">
        <p14:creationId xmlns:p14="http://schemas.microsoft.com/office/powerpoint/2010/main" val="179545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동기 </a:t>
            </a:r>
            <a:r>
              <a:rPr lang="ko-KR" altLang="en-US" sz="1600" b="1" dirty="0" err="1"/>
              <a:t>좌표계</a:t>
            </a:r>
            <a:r>
              <a:rPr lang="ko-KR" altLang="en-US" sz="1600" b="1" dirty="0"/>
              <a:t> </a:t>
            </a:r>
            <a:r>
              <a:rPr lang="en-US" altLang="ko-KR" sz="1600" b="1" dirty="0"/>
              <a:t>d</a:t>
            </a:r>
            <a:r>
              <a:rPr lang="ko-KR" altLang="en-US" sz="1600" b="1" dirty="0"/>
              <a:t>축 지령 전압을 변화시켰을 때</a:t>
            </a:r>
            <a:endParaRPr lang="en-US" altLang="ko-KR" sz="1600" b="1" dirty="0"/>
          </a:p>
          <a:p>
            <a:pPr lvl="2">
              <a:buClr>
                <a:srgbClr val="FFC000"/>
              </a:buClr>
            </a:pPr>
            <a:endParaRPr lang="en-US" altLang="ko-KR" sz="1400" b="1" dirty="0"/>
          </a:p>
          <a:p>
            <a:pPr lvl="2">
              <a:buClr>
                <a:srgbClr val="FFC000"/>
              </a:buClr>
            </a:pP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32</a:t>
            </a:fld>
            <a:endParaRPr lang="ko-KR" altLang="en-US"/>
          </a:p>
        </p:txBody>
      </p:sp>
      <p:pic>
        <p:nvPicPr>
          <p:cNvPr id="6" name="그림 5">
            <a:extLst>
              <a:ext uri="{FF2B5EF4-FFF2-40B4-BE49-F238E27FC236}">
                <a16:creationId xmlns:a16="http://schemas.microsoft.com/office/drawing/2014/main" id="{8CC54B01-858C-9945-9D82-174AF853C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55" y="1628800"/>
            <a:ext cx="2717800" cy="469900"/>
          </a:xfrm>
          <a:prstGeom prst="rect">
            <a:avLst/>
          </a:prstGeom>
        </p:spPr>
      </p:pic>
      <p:pic>
        <p:nvPicPr>
          <p:cNvPr id="8" name="그림 7">
            <a:extLst>
              <a:ext uri="{FF2B5EF4-FFF2-40B4-BE49-F238E27FC236}">
                <a16:creationId xmlns:a16="http://schemas.microsoft.com/office/drawing/2014/main" id="{E93E6B20-8B9E-674D-AF6D-2F12244DD935}"/>
              </a:ext>
            </a:extLst>
          </p:cNvPr>
          <p:cNvPicPr>
            <a:picLocks noChangeAspect="1"/>
          </p:cNvPicPr>
          <p:nvPr/>
        </p:nvPicPr>
        <p:blipFill>
          <a:blip r:embed="rId3"/>
          <a:stretch>
            <a:fillRect/>
          </a:stretch>
        </p:blipFill>
        <p:spPr>
          <a:xfrm>
            <a:off x="738188" y="2296790"/>
            <a:ext cx="7848600" cy="3454400"/>
          </a:xfrm>
          <a:prstGeom prst="rect">
            <a:avLst/>
          </a:prstGeom>
        </p:spPr>
      </p:pic>
      <p:sp>
        <p:nvSpPr>
          <p:cNvPr id="11" name="TextBox 10">
            <a:extLst>
              <a:ext uri="{FF2B5EF4-FFF2-40B4-BE49-F238E27FC236}">
                <a16:creationId xmlns:a16="http://schemas.microsoft.com/office/drawing/2014/main" id="{9E36CE85-1B87-6947-9A0D-73EDA2C73A20}"/>
              </a:ext>
            </a:extLst>
          </p:cNvPr>
          <p:cNvSpPr txBox="1"/>
          <p:nvPr/>
        </p:nvSpPr>
        <p:spPr>
          <a:xfrm>
            <a:off x="4856347" y="1485333"/>
            <a:ext cx="4320480" cy="830997"/>
          </a:xfrm>
          <a:prstGeom prst="rect">
            <a:avLst/>
          </a:prstGeom>
          <a:noFill/>
        </p:spPr>
        <p:txBody>
          <a:bodyPr wrap="square" rtlCol="0">
            <a:spAutoFit/>
          </a:bodyPr>
          <a:lstStyle/>
          <a:p>
            <a:r>
              <a:rPr lang="ko-KR" altLang="en-US" b="0" dirty="0" err="1"/>
              <a:t>인덕터</a:t>
            </a:r>
            <a:r>
              <a:rPr lang="ko-KR" altLang="en-US" b="0" dirty="0"/>
              <a:t> </a:t>
            </a:r>
            <a:r>
              <a:rPr lang="ko-KR" altLang="en-US" b="0" dirty="0" err="1"/>
              <a:t>유기기전력</a:t>
            </a:r>
            <a:r>
              <a:rPr lang="ko-KR" altLang="en-US" b="0" dirty="0"/>
              <a:t> </a:t>
            </a:r>
            <a:r>
              <a:rPr lang="en-US" altLang="ko-KR" b="0" dirty="0"/>
              <a:t>e</a:t>
            </a:r>
            <a:r>
              <a:rPr lang="ko-KR" altLang="en-US" b="0" dirty="0"/>
              <a:t>의 크기가 매우 크기 때문에 </a:t>
            </a:r>
            <a:r>
              <a:rPr lang="ko-KR" altLang="en-US" b="0" dirty="0" err="1"/>
              <a:t>역기전력을</a:t>
            </a:r>
            <a:r>
              <a:rPr lang="ko-KR" altLang="en-US" b="0" dirty="0"/>
              <a:t> 보상하지 않을 경우 제어 초기에 과도 상태로 인한 큰 전류가 발생한다</a:t>
            </a:r>
            <a:r>
              <a:rPr lang="en-US" altLang="ko-KR" b="0" dirty="0"/>
              <a:t>. </a:t>
            </a:r>
            <a:endParaRPr lang="ko-KR" altLang="en-US" sz="1200" b="0" dirty="0"/>
          </a:p>
          <a:p>
            <a:endParaRPr kumimoji="1"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7443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동기 </a:t>
            </a:r>
            <a:r>
              <a:rPr lang="ko-KR" altLang="en-US" sz="1600" b="1" dirty="0" err="1"/>
              <a:t>좌표계</a:t>
            </a:r>
            <a:r>
              <a:rPr lang="ko-KR" altLang="en-US" sz="1600" b="1" dirty="0"/>
              <a:t> </a:t>
            </a:r>
            <a:r>
              <a:rPr lang="en-US" altLang="ko-KR" sz="1600" b="1" dirty="0"/>
              <a:t>d</a:t>
            </a:r>
            <a:r>
              <a:rPr lang="ko-KR" altLang="en-US" sz="1600" b="1" dirty="0"/>
              <a:t>축 지령 전압을 변화시켰을 때</a:t>
            </a:r>
            <a:endParaRPr lang="en-US" altLang="ko-KR" sz="1600" b="1" dirty="0"/>
          </a:p>
          <a:p>
            <a:pPr lvl="2">
              <a:buClr>
                <a:srgbClr val="FFC000"/>
              </a:buClr>
            </a:pPr>
            <a:endParaRPr lang="en-US" altLang="ko-KR" sz="1400" b="1" dirty="0"/>
          </a:p>
          <a:p>
            <a:pPr lvl="2">
              <a:buClr>
                <a:srgbClr val="FFC000"/>
              </a:buClr>
            </a:pP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33</a:t>
            </a:fld>
            <a:endParaRPr lang="ko-KR" altLang="en-US"/>
          </a:p>
        </p:txBody>
      </p:sp>
      <p:pic>
        <p:nvPicPr>
          <p:cNvPr id="7" name="그림 6">
            <a:extLst>
              <a:ext uri="{FF2B5EF4-FFF2-40B4-BE49-F238E27FC236}">
                <a16:creationId xmlns:a16="http://schemas.microsoft.com/office/drawing/2014/main" id="{09E030F7-2BC7-D04A-8673-6166923D9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60" y="1628800"/>
            <a:ext cx="2209800" cy="444500"/>
          </a:xfrm>
          <a:prstGeom prst="rect">
            <a:avLst/>
          </a:prstGeom>
        </p:spPr>
      </p:pic>
      <p:pic>
        <p:nvPicPr>
          <p:cNvPr id="10" name="그림 9">
            <a:extLst>
              <a:ext uri="{FF2B5EF4-FFF2-40B4-BE49-F238E27FC236}">
                <a16:creationId xmlns:a16="http://schemas.microsoft.com/office/drawing/2014/main" id="{6103EB44-BED9-C243-BFF0-9C6884DFEC97}"/>
              </a:ext>
            </a:extLst>
          </p:cNvPr>
          <p:cNvPicPr>
            <a:picLocks noChangeAspect="1"/>
          </p:cNvPicPr>
          <p:nvPr/>
        </p:nvPicPr>
        <p:blipFill>
          <a:blip r:embed="rId3"/>
          <a:stretch>
            <a:fillRect/>
          </a:stretch>
        </p:blipFill>
        <p:spPr>
          <a:xfrm>
            <a:off x="1017587" y="2289972"/>
            <a:ext cx="7848600" cy="3454400"/>
          </a:xfrm>
          <a:prstGeom prst="rect">
            <a:avLst/>
          </a:prstGeom>
        </p:spPr>
      </p:pic>
    </p:spTree>
    <p:extLst>
      <p:ext uri="{BB962C8B-B14F-4D97-AF65-F5344CB8AC3E}">
        <p14:creationId xmlns:p14="http://schemas.microsoft.com/office/powerpoint/2010/main" val="2867831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동기 </a:t>
            </a:r>
            <a:r>
              <a:rPr lang="ko-KR" altLang="en-US" sz="1600" b="1" dirty="0" err="1"/>
              <a:t>좌표계</a:t>
            </a:r>
            <a:r>
              <a:rPr lang="ko-KR" altLang="en-US" sz="1600" b="1" dirty="0"/>
              <a:t> </a:t>
            </a:r>
            <a:r>
              <a:rPr lang="en-US" altLang="ko-KR" sz="1600" b="1" dirty="0"/>
              <a:t>d</a:t>
            </a:r>
            <a:r>
              <a:rPr lang="ko-KR" altLang="en-US" sz="1600" b="1" dirty="0"/>
              <a:t>축 지령 전압을 변화시켰을 때</a:t>
            </a:r>
            <a:endParaRPr lang="en-US" altLang="ko-KR" sz="1600" b="1" dirty="0"/>
          </a:p>
          <a:p>
            <a:pPr lvl="2">
              <a:buClr>
                <a:srgbClr val="FFC000"/>
              </a:buClr>
            </a:pPr>
            <a:endParaRPr lang="en-US" altLang="ko-KR" sz="1400" b="1" dirty="0"/>
          </a:p>
          <a:p>
            <a:pPr lvl="2">
              <a:buClr>
                <a:srgbClr val="FFC000"/>
              </a:buClr>
            </a:pP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34</a:t>
            </a:fld>
            <a:endParaRPr lang="ko-KR" altLang="en-US"/>
          </a:p>
        </p:txBody>
      </p:sp>
      <p:pic>
        <p:nvPicPr>
          <p:cNvPr id="6" name="그림 5">
            <a:extLst>
              <a:ext uri="{FF2B5EF4-FFF2-40B4-BE49-F238E27FC236}">
                <a16:creationId xmlns:a16="http://schemas.microsoft.com/office/drawing/2014/main" id="{225858F8-DC52-974C-91E1-FBAEDFDEF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68" y="1556792"/>
            <a:ext cx="1739900" cy="469900"/>
          </a:xfrm>
          <a:prstGeom prst="rect">
            <a:avLst/>
          </a:prstGeom>
        </p:spPr>
      </p:pic>
      <p:pic>
        <p:nvPicPr>
          <p:cNvPr id="8" name="그림 7">
            <a:extLst>
              <a:ext uri="{FF2B5EF4-FFF2-40B4-BE49-F238E27FC236}">
                <a16:creationId xmlns:a16="http://schemas.microsoft.com/office/drawing/2014/main" id="{6B22456E-E8D1-9A4A-9288-0CD233B9AE3F}"/>
              </a:ext>
            </a:extLst>
          </p:cNvPr>
          <p:cNvPicPr>
            <a:picLocks noChangeAspect="1"/>
          </p:cNvPicPr>
          <p:nvPr/>
        </p:nvPicPr>
        <p:blipFill>
          <a:blip r:embed="rId3"/>
          <a:stretch>
            <a:fillRect/>
          </a:stretch>
        </p:blipFill>
        <p:spPr>
          <a:xfrm>
            <a:off x="1017587" y="2260786"/>
            <a:ext cx="7848600" cy="3454400"/>
          </a:xfrm>
          <a:prstGeom prst="rect">
            <a:avLst/>
          </a:prstGeom>
        </p:spPr>
      </p:pic>
      <p:sp>
        <p:nvSpPr>
          <p:cNvPr id="11" name="TextBox 10">
            <a:extLst>
              <a:ext uri="{FF2B5EF4-FFF2-40B4-BE49-F238E27FC236}">
                <a16:creationId xmlns:a16="http://schemas.microsoft.com/office/drawing/2014/main" id="{AD816303-72FE-FD47-AAF3-0FE94077FF41}"/>
              </a:ext>
            </a:extLst>
          </p:cNvPr>
          <p:cNvSpPr txBox="1"/>
          <p:nvPr/>
        </p:nvSpPr>
        <p:spPr>
          <a:xfrm>
            <a:off x="4856347" y="1485333"/>
            <a:ext cx="4320480" cy="830997"/>
          </a:xfrm>
          <a:prstGeom prst="rect">
            <a:avLst/>
          </a:prstGeom>
          <a:noFill/>
        </p:spPr>
        <p:txBody>
          <a:bodyPr wrap="square" rtlCol="0">
            <a:spAutoFit/>
          </a:bodyPr>
          <a:lstStyle/>
          <a:p>
            <a:r>
              <a:rPr lang="ko-KR" altLang="en-US" b="0" dirty="0" err="1">
                <a:latin typeface="+mj-lt"/>
              </a:rPr>
              <a:t>인덕터</a:t>
            </a:r>
            <a:r>
              <a:rPr lang="ko-KR" altLang="en-US" b="0" dirty="0">
                <a:latin typeface="+mj-lt"/>
              </a:rPr>
              <a:t> </a:t>
            </a:r>
            <a:r>
              <a:rPr lang="ko-KR" altLang="en-US" b="0" dirty="0" err="1">
                <a:latin typeface="+mj-lt"/>
              </a:rPr>
              <a:t>유기기전력</a:t>
            </a:r>
            <a:r>
              <a:rPr lang="ko-KR" altLang="en-US" b="0" dirty="0">
                <a:latin typeface="+mj-lt"/>
              </a:rPr>
              <a:t> </a:t>
            </a:r>
            <a:r>
              <a:rPr lang="en-US" altLang="ko-KR" b="0" dirty="0">
                <a:latin typeface="+mj-lt"/>
              </a:rPr>
              <a:t>e</a:t>
            </a:r>
            <a:r>
              <a:rPr lang="ko-KR" altLang="en-US" b="0" dirty="0">
                <a:latin typeface="+mj-lt"/>
              </a:rPr>
              <a:t>의 크기가 매우 크기 때문에 </a:t>
            </a:r>
            <a:r>
              <a:rPr lang="ko-KR" altLang="en-US" b="0" dirty="0" err="1">
                <a:latin typeface="+mj-lt"/>
              </a:rPr>
              <a:t>역기전력을</a:t>
            </a:r>
            <a:r>
              <a:rPr lang="ko-KR" altLang="en-US" b="0" dirty="0">
                <a:latin typeface="+mj-lt"/>
              </a:rPr>
              <a:t> 보상하지 않을 경우 제어 초기에 과도 상태로 인한 큰 전류가 발생한다</a:t>
            </a:r>
            <a:r>
              <a:rPr lang="en-US" altLang="ko-KR" b="0" dirty="0">
                <a:latin typeface="+mj-lt"/>
              </a:rPr>
              <a:t>. </a:t>
            </a:r>
            <a:endParaRPr lang="ko-KR" altLang="en-US" sz="1200" b="0" dirty="0">
              <a:latin typeface="+mj-lt"/>
            </a:endParaRPr>
          </a:p>
          <a:p>
            <a:endParaRPr kumimoji="1"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30420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L</a:t>
            </a:r>
            <a:r>
              <a:rPr lang="ko-KR" altLang="en-US" sz="1600" b="1" dirty="0"/>
              <a:t> 값을 변화 시켰을 때</a:t>
            </a:r>
            <a:endParaRPr lang="en-US" altLang="ko-KR" sz="1600" b="1" dirty="0"/>
          </a:p>
          <a:p>
            <a:pPr lvl="2">
              <a:buClr>
                <a:srgbClr val="FFC000"/>
              </a:buClr>
            </a:pPr>
            <a:endParaRPr lang="en-US" altLang="ko-KR" sz="1400" b="1" dirty="0"/>
          </a:p>
          <a:p>
            <a:pPr lvl="2">
              <a:buClr>
                <a:srgbClr val="FFC000"/>
              </a:buClr>
            </a:pPr>
            <a:endParaRPr lang="en-US" altLang="ko-KR" sz="1200" b="1" dirty="0"/>
          </a:p>
          <a:p>
            <a:pPr lvl="2">
              <a:buClr>
                <a:srgbClr val="FFC000"/>
              </a:buClr>
            </a:pPr>
            <a:r>
              <a:rPr lang="en-US" altLang="ko-KR" sz="1200" b="1" dirty="0"/>
              <a:t>L=1mH</a:t>
            </a:r>
            <a:r>
              <a:rPr lang="ko-KR" altLang="en-US" sz="1200" b="1" dirty="0"/>
              <a:t> </a:t>
            </a:r>
            <a:r>
              <a:rPr lang="en-US" altLang="ko-KR" sz="1200" b="1" dirty="0"/>
              <a:t>(</a:t>
            </a:r>
            <a:r>
              <a:rPr lang="ko-KR" altLang="en-US" sz="1200" b="1" dirty="0"/>
              <a:t>기존 보다 작은 값</a:t>
            </a:r>
            <a:r>
              <a:rPr lang="en-US" altLang="ko-KR" sz="1200" b="1" dirty="0"/>
              <a:t>)</a:t>
            </a:r>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r>
              <a:rPr lang="en-US" altLang="ko-KR" sz="1200" b="1" dirty="0"/>
              <a:t>L=50mH (</a:t>
            </a:r>
            <a:r>
              <a:rPr lang="ko-KR" altLang="en-US" sz="1200" b="1" dirty="0"/>
              <a:t>기존 보다 큰 값</a:t>
            </a:r>
            <a:r>
              <a:rPr lang="en-US" altLang="ko-KR" sz="1200" b="1" dirty="0"/>
              <a:t>)</a:t>
            </a:r>
            <a:br>
              <a:rPr lang="en-US" altLang="ko-KR" sz="12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35</a:t>
            </a:fld>
            <a:endParaRPr lang="ko-KR" altLang="en-US"/>
          </a:p>
        </p:txBody>
      </p:sp>
      <p:pic>
        <p:nvPicPr>
          <p:cNvPr id="5" name="그림 4">
            <a:extLst>
              <a:ext uri="{FF2B5EF4-FFF2-40B4-BE49-F238E27FC236}">
                <a16:creationId xmlns:a16="http://schemas.microsoft.com/office/drawing/2014/main" id="{7B2D034D-784C-8549-A013-5A95FCBE17EB}"/>
              </a:ext>
            </a:extLst>
          </p:cNvPr>
          <p:cNvPicPr>
            <a:picLocks noChangeAspect="1"/>
          </p:cNvPicPr>
          <p:nvPr/>
        </p:nvPicPr>
        <p:blipFill rotWithShape="1">
          <a:blip r:embed="rId2"/>
          <a:srcRect l="7937" r="3431"/>
          <a:stretch/>
        </p:blipFill>
        <p:spPr>
          <a:xfrm>
            <a:off x="3825865" y="959984"/>
            <a:ext cx="5359116" cy="2562077"/>
          </a:xfrm>
          <a:prstGeom prst="rect">
            <a:avLst/>
          </a:prstGeom>
        </p:spPr>
      </p:pic>
      <p:sp>
        <p:nvSpPr>
          <p:cNvPr id="9" name="TextBox 8">
            <a:extLst>
              <a:ext uri="{FF2B5EF4-FFF2-40B4-BE49-F238E27FC236}">
                <a16:creationId xmlns:a16="http://schemas.microsoft.com/office/drawing/2014/main" id="{541F9297-A721-E94F-B805-56077CBCBC98}"/>
              </a:ext>
            </a:extLst>
          </p:cNvPr>
          <p:cNvSpPr txBox="1"/>
          <p:nvPr/>
        </p:nvSpPr>
        <p:spPr>
          <a:xfrm>
            <a:off x="1424608" y="2233204"/>
            <a:ext cx="4320480"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제어 초기 전류가 더 커졌다</a:t>
            </a:r>
            <a:r>
              <a:rPr kumimoji="1" lang="en-US" altLang="ko-KR" sz="1200" b="0" baseline="0" dirty="0">
                <a:latin typeface="맑은 고딕" panose="020B0503020000020004" pitchFamily="50" charset="-127"/>
                <a:ea typeface="맑은 고딕" panose="020B0503020000020004" pitchFamily="50" charset="-127"/>
              </a:rPr>
              <a:t>.</a:t>
            </a:r>
            <a:endParaRPr kumimoji="1" lang="ko-KR" altLang="en-US" sz="1200" b="0" baseline="0" dirty="0" err="1">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86D864A8-EE29-5240-BA5F-E6072A87769E}"/>
              </a:ext>
            </a:extLst>
          </p:cNvPr>
          <p:cNvPicPr>
            <a:picLocks noChangeAspect="1"/>
          </p:cNvPicPr>
          <p:nvPr/>
        </p:nvPicPr>
        <p:blipFill rotWithShape="1">
          <a:blip r:embed="rId3"/>
          <a:srcRect l="8727" r="3544"/>
          <a:stretch/>
        </p:blipFill>
        <p:spPr>
          <a:xfrm>
            <a:off x="3825865" y="3458628"/>
            <a:ext cx="5359116" cy="2688631"/>
          </a:xfrm>
          <a:prstGeom prst="rect">
            <a:avLst/>
          </a:prstGeom>
        </p:spPr>
      </p:pic>
      <p:sp>
        <p:nvSpPr>
          <p:cNvPr id="12" name="TextBox 11">
            <a:extLst>
              <a:ext uri="{FF2B5EF4-FFF2-40B4-BE49-F238E27FC236}">
                <a16:creationId xmlns:a16="http://schemas.microsoft.com/office/drawing/2014/main" id="{05DA86FB-5DC6-E541-8CC0-B0C903448B1A}"/>
              </a:ext>
            </a:extLst>
          </p:cNvPr>
          <p:cNvSpPr txBox="1"/>
          <p:nvPr/>
        </p:nvSpPr>
        <p:spPr>
          <a:xfrm>
            <a:off x="1424608" y="4870347"/>
            <a:ext cx="4320480"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제어 초기 전류가 작아졌지만</a:t>
            </a:r>
            <a:endParaRPr kumimoji="1" lang="en-US" altLang="ko-KR" sz="1200" b="0" baseline="0" dirty="0">
              <a:latin typeface="맑은 고딕" panose="020B0503020000020004" pitchFamily="50" charset="-127"/>
              <a:ea typeface="맑은 고딕" panose="020B0503020000020004" pitchFamily="50" charset="-127"/>
            </a:endParaRPr>
          </a:p>
          <a:p>
            <a:r>
              <a:rPr kumimoji="1" lang="en-US" altLang="ko-KR" sz="1200" b="0" baseline="0" dirty="0">
                <a:latin typeface="맑은 고딕" panose="020B0503020000020004" pitchFamily="50" charset="-127"/>
                <a:ea typeface="맑은 고딕" panose="020B0503020000020004" pitchFamily="50" charset="-127"/>
              </a:rPr>
              <a:t>0.1s </a:t>
            </a:r>
            <a:r>
              <a:rPr kumimoji="1" lang="ko-KR" altLang="en-US" sz="1200" b="0" baseline="0" dirty="0">
                <a:latin typeface="맑은 고딕" panose="020B0503020000020004" pitchFamily="50" charset="-127"/>
                <a:ea typeface="맑은 고딕" panose="020B0503020000020004" pitchFamily="50" charset="-127"/>
              </a:rPr>
              <a:t>부근에서 제어 잘 안된다</a:t>
            </a:r>
            <a:r>
              <a:rPr kumimoji="1" lang="en-US" altLang="ko-KR" sz="1200" b="0" baseline="0" dirty="0">
                <a:latin typeface="맑은 고딕" panose="020B0503020000020004" pitchFamily="50" charset="-127"/>
                <a:ea typeface="맑은 고딕" panose="020B0503020000020004" pitchFamily="50" charset="-127"/>
              </a:rPr>
              <a:t>.</a:t>
            </a:r>
            <a:endParaRPr kumimoji="1"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40684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mc:AlternateContent xmlns:mc="http://schemas.openxmlformats.org/markup-compatibility/2006">
        <mc:Choice xmlns:a14="http://schemas.microsoft.com/office/drawing/2010/main" Requires="a14">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PLL</a:t>
                </a:r>
                <a:r>
                  <a:rPr lang="ko-KR" altLang="en-US" sz="1600" b="1" dirty="0"/>
                  <a:t> 제어기의 대역폭 변화</a:t>
                </a:r>
                <a:endParaRPr lang="en-US" altLang="ko-KR" sz="1600" b="1" dirty="0"/>
              </a:p>
              <a:p>
                <a:pPr lvl="2">
                  <a:buClr>
                    <a:srgbClr val="FFC000"/>
                  </a:buClr>
                </a:pPr>
                <a:endParaRPr lang="en-US" altLang="ko-KR" sz="1400" b="1" dirty="0"/>
              </a:p>
              <a:p>
                <a:pPr lvl="2">
                  <a:buClr>
                    <a:srgbClr val="FFC000"/>
                  </a:buClr>
                </a:pPr>
                <a:endParaRPr lang="en-US" altLang="ko-KR" sz="1200" b="1" dirty="0"/>
              </a:p>
              <a:p>
                <a:pPr lvl="2">
                  <a:buClr>
                    <a:srgbClr val="FFC000"/>
                  </a:buClr>
                </a:pPr>
                <a14:m>
                  <m:oMath xmlns:m="http://schemas.openxmlformats.org/officeDocument/2006/math">
                    <m:sSub>
                      <m:sSubPr>
                        <m:ctrlPr>
                          <a:rPr lang="en-US" altLang="ko-KR" sz="1200" b="1" i="1" smtClean="0">
                            <a:latin typeface="Cambria Math" panose="02040503050406030204" pitchFamily="18" charset="0"/>
                          </a:rPr>
                        </m:ctrlPr>
                      </m:sSubPr>
                      <m:e>
                        <m:r>
                          <a:rPr lang="en-US" altLang="ko-KR" sz="1200" b="1" i="1" smtClean="0">
                            <a:latin typeface="Cambria Math" panose="02040503050406030204" pitchFamily="18" charset="0"/>
                          </a:rPr>
                          <m:t>𝒘</m:t>
                        </m:r>
                      </m:e>
                      <m:sub>
                        <m:r>
                          <a:rPr lang="en-US" altLang="ko-KR" sz="1200" b="1" i="1" smtClean="0">
                            <a:latin typeface="Cambria Math" panose="02040503050406030204" pitchFamily="18" charset="0"/>
                          </a:rPr>
                          <m:t>𝒏</m:t>
                        </m:r>
                      </m:sub>
                    </m:sSub>
                  </m:oMath>
                </a14:m>
                <a:r>
                  <a:rPr lang="en-US" altLang="ko-KR" sz="1200" b="1" dirty="0"/>
                  <a:t>=1000</a:t>
                </a:r>
                <a:r>
                  <a:rPr lang="ko-KR" altLang="en-US" sz="1200" b="1" dirty="0"/>
                  <a:t> </a:t>
                </a:r>
                <a:r>
                  <a:rPr lang="en-US" altLang="ko-KR" sz="1200" b="1" dirty="0"/>
                  <a:t>(</a:t>
                </a:r>
                <a:r>
                  <a:rPr lang="ko-KR" altLang="en-US" sz="1200" b="1" dirty="0"/>
                  <a:t>기존 보다 큰 값</a:t>
                </a:r>
                <a:r>
                  <a:rPr lang="en-US" altLang="ko-KR" sz="1200" b="1" dirty="0"/>
                  <a:t>)</a:t>
                </a:r>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p:txBody>
          </p:sp>
        </mc:Choice>
        <mc:Fallback>
          <p:sp>
            <p:nvSpPr>
              <p:cNvPr id="3" name="내용 개체 틀 2"/>
              <p:cNvSpPr>
                <a:spLocks noGrp="1" noRot="1" noChangeAspect="1" noMove="1" noResize="1" noEditPoints="1" noAdjustHandles="1" noChangeArrowheads="1" noChangeShapeType="1" noTextEdit="1"/>
              </p:cNvSpPr>
              <p:nvPr>
                <p:ph idx="1"/>
              </p:nvPr>
            </p:nvSpPr>
            <p:spPr>
              <a:xfrm>
                <a:off x="260635" y="716034"/>
                <a:ext cx="9516901" cy="5233246"/>
              </a:xfrm>
              <a:blipFill>
                <a:blip r:embed="rId2"/>
                <a:stretch>
                  <a:fillRect/>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36</a:t>
            </a:fld>
            <a:endParaRPr lang="ko-KR" altLang="en-US"/>
          </a:p>
        </p:txBody>
      </p:sp>
      <p:sp>
        <p:nvSpPr>
          <p:cNvPr id="9" name="TextBox 8">
            <a:extLst>
              <a:ext uri="{FF2B5EF4-FFF2-40B4-BE49-F238E27FC236}">
                <a16:creationId xmlns:a16="http://schemas.microsoft.com/office/drawing/2014/main" id="{541F9297-A721-E94F-B805-56077CBCBC98}"/>
              </a:ext>
            </a:extLst>
          </p:cNvPr>
          <p:cNvSpPr txBox="1"/>
          <p:nvPr/>
        </p:nvSpPr>
        <p:spPr>
          <a:xfrm>
            <a:off x="1640632" y="5216412"/>
            <a:ext cx="5976664"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정상상태까지 도달하는 시간이 대역폭이 </a:t>
            </a:r>
            <a:r>
              <a:rPr kumimoji="1" lang="en-US" altLang="ko-KR" sz="1200" b="0" baseline="0" dirty="0">
                <a:latin typeface="맑은 고딕" panose="020B0503020000020004" pitchFamily="50" charset="-127"/>
                <a:ea typeface="맑은 고딕" panose="020B0503020000020004" pitchFamily="50" charset="-127"/>
              </a:rPr>
              <a:t>200</a:t>
            </a:r>
            <a:r>
              <a:rPr kumimoji="1" lang="ko-KR" altLang="en-US" sz="1200" b="0" baseline="0" dirty="0">
                <a:latin typeface="맑은 고딕" panose="020B0503020000020004" pitchFamily="50" charset="-127"/>
                <a:ea typeface="맑은 고딕" panose="020B0503020000020004" pitchFamily="50" charset="-127"/>
              </a:rPr>
              <a:t> 일 때에 비해 더 빨라졌다</a:t>
            </a:r>
            <a:r>
              <a:rPr kumimoji="1" lang="en-US" altLang="ko-KR" sz="1200" b="0" baseline="0" dirty="0">
                <a:latin typeface="맑은 고딕" panose="020B0503020000020004" pitchFamily="50" charset="-127"/>
                <a:ea typeface="맑은 고딕" panose="020B0503020000020004" pitchFamily="50" charset="-127"/>
              </a:rPr>
              <a:t>.</a:t>
            </a:r>
            <a:endParaRPr kumimoji="1" lang="ko-KR" altLang="en-US" sz="1200" b="0" baseline="0" dirty="0" err="1">
              <a:latin typeface="맑은 고딕" panose="020B0503020000020004" pitchFamily="50" charset="-127"/>
              <a:ea typeface="맑은 고딕" panose="020B0503020000020004" pitchFamily="50" charset="-127"/>
            </a:endParaRPr>
          </a:p>
        </p:txBody>
      </p:sp>
      <p:pic>
        <p:nvPicPr>
          <p:cNvPr id="6" name="그림 5">
            <a:extLst>
              <a:ext uri="{FF2B5EF4-FFF2-40B4-BE49-F238E27FC236}">
                <a16:creationId xmlns:a16="http://schemas.microsoft.com/office/drawing/2014/main" id="{40286C08-E02E-204A-B598-A9384BD44604}"/>
              </a:ext>
            </a:extLst>
          </p:cNvPr>
          <p:cNvPicPr>
            <a:picLocks noChangeAspect="1"/>
          </p:cNvPicPr>
          <p:nvPr/>
        </p:nvPicPr>
        <p:blipFill>
          <a:blip r:embed="rId3"/>
          <a:stretch>
            <a:fillRect/>
          </a:stretch>
        </p:blipFill>
        <p:spPr>
          <a:xfrm>
            <a:off x="920552" y="2204864"/>
            <a:ext cx="6696744" cy="2832679"/>
          </a:xfrm>
          <a:prstGeom prst="rect">
            <a:avLst/>
          </a:prstGeom>
        </p:spPr>
      </p:pic>
    </p:spTree>
    <p:extLst>
      <p:ext uri="{BB962C8B-B14F-4D97-AF65-F5344CB8AC3E}">
        <p14:creationId xmlns:p14="http://schemas.microsoft.com/office/powerpoint/2010/main" val="1873949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a:t>
            </a:r>
            <a:r>
              <a:rPr lang="ko-KR" altLang="en-US" dirty="0"/>
              <a:t>시뮬레이션</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PLL</a:t>
            </a:r>
            <a:r>
              <a:rPr lang="ko-KR" altLang="en-US" sz="1600" b="1" dirty="0"/>
              <a:t> 제어기의 대역폭 변화</a:t>
            </a:r>
            <a:endParaRPr lang="en-US" altLang="ko-KR" sz="1600" b="1" dirty="0"/>
          </a:p>
          <a:p>
            <a:pPr lvl="2">
              <a:buClr>
                <a:srgbClr val="FFC000"/>
              </a:buClr>
            </a:pPr>
            <a:endParaRPr lang="en-US" altLang="ko-KR" sz="1400" b="1" dirty="0"/>
          </a:p>
          <a:p>
            <a:pPr lvl="2">
              <a:buClr>
                <a:srgbClr val="FFC000"/>
              </a:buClr>
            </a:pPr>
            <a:endParaRPr lang="en-US" altLang="ko-KR" sz="1200" b="1" dirty="0"/>
          </a:p>
          <a:p>
            <a:pPr lvl="2">
              <a:buClr>
                <a:srgbClr val="FFC000"/>
              </a:buClr>
            </a:pPr>
            <a:r>
              <a:rPr lang="ko-KR" altLang="en-US" sz="1200" b="1" dirty="0"/>
              <a:t>계통에서 수전 받을 때</a:t>
            </a: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37</a:t>
            </a:fld>
            <a:endParaRPr lang="ko-KR" altLang="en-US"/>
          </a:p>
        </p:txBody>
      </p:sp>
      <p:sp>
        <p:nvSpPr>
          <p:cNvPr id="7" name="TextBox 6">
            <a:extLst>
              <a:ext uri="{FF2B5EF4-FFF2-40B4-BE49-F238E27FC236}">
                <a16:creationId xmlns:a16="http://schemas.microsoft.com/office/drawing/2014/main" id="{8BE70AF7-1FD8-6C45-9F2C-CAA18C350799}"/>
              </a:ext>
            </a:extLst>
          </p:cNvPr>
          <p:cNvSpPr txBox="1"/>
          <p:nvPr/>
        </p:nvSpPr>
        <p:spPr>
          <a:xfrm>
            <a:off x="1496616" y="5709829"/>
            <a:ext cx="597666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q</a:t>
            </a:r>
            <a:r>
              <a:rPr kumimoji="1" lang="ko-KR" altLang="en-US" sz="1200" b="0" baseline="0" dirty="0">
                <a:latin typeface="맑은 고딕" panose="020B0503020000020004" pitchFamily="50" charset="-127"/>
                <a:ea typeface="맑은 고딕" panose="020B0503020000020004" pitchFamily="50" charset="-127"/>
              </a:rPr>
              <a:t>축 전류의 부호가 반대가 됨을 알 수 있다</a:t>
            </a:r>
            <a:r>
              <a:rPr kumimoji="1" lang="en-US" altLang="ko-KR" sz="1200" b="0" baseline="0" dirty="0">
                <a:latin typeface="맑은 고딕" panose="020B0503020000020004" pitchFamily="50" charset="-127"/>
                <a:ea typeface="맑은 고딕" panose="020B0503020000020004" pitchFamily="50" charset="-127"/>
              </a:rPr>
              <a:t>.</a:t>
            </a:r>
            <a:endParaRPr kumimoji="1" lang="ko-KR" altLang="en-US" sz="1200" b="0" baseline="0" dirty="0" err="1">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6999B137-DC5D-F049-9EB2-94913D542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724" y="1340768"/>
            <a:ext cx="4686300" cy="990600"/>
          </a:xfrm>
          <a:prstGeom prst="rect">
            <a:avLst/>
          </a:prstGeom>
        </p:spPr>
      </p:pic>
      <p:pic>
        <p:nvPicPr>
          <p:cNvPr id="11" name="그림 10">
            <a:extLst>
              <a:ext uri="{FF2B5EF4-FFF2-40B4-BE49-F238E27FC236}">
                <a16:creationId xmlns:a16="http://schemas.microsoft.com/office/drawing/2014/main" id="{E53EC2A9-71F3-E64B-9052-A86AAC24ABD7}"/>
              </a:ext>
            </a:extLst>
          </p:cNvPr>
          <p:cNvPicPr>
            <a:picLocks noChangeAspect="1"/>
          </p:cNvPicPr>
          <p:nvPr/>
        </p:nvPicPr>
        <p:blipFill>
          <a:blip r:embed="rId3"/>
          <a:stretch>
            <a:fillRect/>
          </a:stretch>
        </p:blipFill>
        <p:spPr>
          <a:xfrm>
            <a:off x="488504" y="2406464"/>
            <a:ext cx="6552728" cy="3208648"/>
          </a:xfrm>
          <a:prstGeom prst="rect">
            <a:avLst/>
          </a:prstGeom>
        </p:spPr>
      </p:pic>
    </p:spTree>
    <p:extLst>
      <p:ext uri="{BB962C8B-B14F-4D97-AF65-F5344CB8AC3E}">
        <p14:creationId xmlns:p14="http://schemas.microsoft.com/office/powerpoint/2010/main" val="3868517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69778" y="2276872"/>
            <a:ext cx="3071453" cy="1224136"/>
          </a:xfrm>
        </p:spPr>
        <p:txBody>
          <a:bodyPr/>
          <a:lstStyle/>
          <a:p>
            <a:r>
              <a:rPr lang="en-US" altLang="ko-KR" sz="6000" dirty="0"/>
              <a:t>Q&amp;A</a:t>
            </a:r>
            <a:endParaRPr lang="ko-KR" altLang="en-US" sz="60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38</a:t>
            </a:fld>
            <a:endParaRPr lang="ko-KR" altLang="en-US"/>
          </a:p>
        </p:txBody>
      </p:sp>
    </p:spTree>
    <p:extLst>
      <p:ext uri="{BB962C8B-B14F-4D97-AF65-F5344CB8AC3E}">
        <p14:creationId xmlns:p14="http://schemas.microsoft.com/office/powerpoint/2010/main" val="174414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ko-KR" altLang="en-US" sz="1600" b="1" dirty="0"/>
              <a:t>인버터 </a:t>
            </a:r>
            <a:r>
              <a:rPr lang="en-US" altLang="ko-KR" sz="1600" b="1" dirty="0"/>
              <a:t>: </a:t>
            </a:r>
            <a:r>
              <a:rPr lang="ko-KR" altLang="en-US" sz="1600" b="1" dirty="0"/>
              <a:t> </a:t>
            </a:r>
            <a:br>
              <a:rPr lang="en-US" altLang="ko-KR" sz="1600" b="1" dirty="0"/>
            </a:br>
            <a:r>
              <a:rPr lang="ko-KR" altLang="en-US" sz="1400" dirty="0"/>
              <a:t>일정 또는 가변 직류 전원으로부터 임의의 크기의 전압 및 주파수의 교류 전원을 만드는 전력 변환 장치</a:t>
            </a:r>
            <a:br>
              <a:rPr lang="en-US" altLang="ko-KR" sz="1600" b="1" dirty="0"/>
            </a:br>
            <a:endParaRPr lang="en-US" altLang="ko-KR" sz="1600" b="1" dirty="0"/>
          </a:p>
          <a:p>
            <a:pPr lvl="1">
              <a:buClr>
                <a:srgbClr val="FF0000"/>
              </a:buClr>
            </a:pPr>
            <a:r>
              <a:rPr lang="en-US" altLang="ko-KR" sz="1600" b="1" dirty="0"/>
              <a:t>3</a:t>
            </a:r>
            <a:r>
              <a:rPr lang="ko-KR" altLang="en-US" sz="1600" b="1" dirty="0"/>
              <a:t>상 </a:t>
            </a:r>
            <a:r>
              <a:rPr lang="en-US" altLang="ko-KR" sz="1600" b="1" dirty="0"/>
              <a:t>3-</a:t>
            </a:r>
            <a:r>
              <a:rPr lang="ko-KR" altLang="en-US" sz="1600" b="1" dirty="0"/>
              <a:t>레벨 인버터 </a:t>
            </a:r>
            <a:br>
              <a:rPr lang="en-US" altLang="ko-KR" sz="1600" b="1" dirty="0"/>
            </a:br>
            <a:br>
              <a:rPr lang="en-US" altLang="ko-KR" sz="1600" b="1" dirty="0"/>
            </a:br>
            <a:br>
              <a:rPr lang="en-US" altLang="ko-KR" sz="16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a:t>
            </a:fld>
            <a:endParaRPr lang="ko-KR" altLang="en-US"/>
          </a:p>
        </p:txBody>
      </p:sp>
      <p:pic>
        <p:nvPicPr>
          <p:cNvPr id="13" name="그림 12">
            <a:extLst>
              <a:ext uri="{FF2B5EF4-FFF2-40B4-BE49-F238E27FC236}">
                <a16:creationId xmlns:a16="http://schemas.microsoft.com/office/drawing/2014/main" id="{D8D08B8F-8257-E149-AA12-53974B04C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584" y="2132856"/>
            <a:ext cx="5686455" cy="2703934"/>
          </a:xfrm>
          <a:prstGeom prst="rect">
            <a:avLst/>
          </a:prstGeom>
        </p:spPr>
      </p:pic>
    </p:spTree>
    <p:extLst>
      <p:ext uri="{BB962C8B-B14F-4D97-AF65-F5344CB8AC3E}">
        <p14:creationId xmlns:p14="http://schemas.microsoft.com/office/powerpoint/2010/main" val="97608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a:t>
            </a:r>
            <a:r>
              <a:rPr lang="ko-KR" altLang="en-US" sz="1600" b="1" dirty="0"/>
              <a:t>상 </a:t>
            </a:r>
            <a:r>
              <a:rPr lang="en-US" altLang="ko-KR" sz="1600" b="1" dirty="0"/>
              <a:t>3-</a:t>
            </a:r>
            <a:r>
              <a:rPr lang="ko-KR" altLang="en-US" sz="1600" b="1" dirty="0"/>
              <a:t>레벨 인버터 </a:t>
            </a:r>
            <a:r>
              <a:rPr lang="en-US" altLang="ko-KR" sz="1600" b="1" dirty="0"/>
              <a:t>Topology</a:t>
            </a:r>
            <a:br>
              <a:rPr lang="en-US" altLang="ko-KR" sz="1600" b="1" dirty="0"/>
            </a:br>
            <a:br>
              <a:rPr lang="en-US" altLang="ko-KR" sz="1600" b="1" dirty="0"/>
            </a:br>
            <a:br>
              <a:rPr lang="en-US" altLang="ko-KR" sz="16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a:t>
            </a:fld>
            <a:endParaRPr lang="ko-KR" altLang="en-US"/>
          </a:p>
        </p:txBody>
      </p:sp>
      <p:pic>
        <p:nvPicPr>
          <p:cNvPr id="6" name="그림 5">
            <a:extLst>
              <a:ext uri="{FF2B5EF4-FFF2-40B4-BE49-F238E27FC236}">
                <a16:creationId xmlns:a16="http://schemas.microsoft.com/office/drawing/2014/main" id="{8CAF78C2-5523-1B44-91F5-BD0A3761D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8" y="1412776"/>
            <a:ext cx="8535291" cy="4750658"/>
          </a:xfrm>
          <a:prstGeom prst="rect">
            <a:avLst/>
          </a:prstGeom>
        </p:spPr>
      </p:pic>
      <p:sp>
        <p:nvSpPr>
          <p:cNvPr id="7" name="액자 6">
            <a:extLst>
              <a:ext uri="{FF2B5EF4-FFF2-40B4-BE49-F238E27FC236}">
                <a16:creationId xmlns:a16="http://schemas.microsoft.com/office/drawing/2014/main" id="{805AB277-D993-A040-A3A2-64BBB979467C}"/>
              </a:ext>
            </a:extLst>
          </p:cNvPr>
          <p:cNvSpPr/>
          <p:nvPr/>
        </p:nvSpPr>
        <p:spPr bwMode="auto">
          <a:xfrm>
            <a:off x="618679" y="1340768"/>
            <a:ext cx="4070796" cy="2160240"/>
          </a:xfrm>
          <a:prstGeom prst="frame">
            <a:avLst>
              <a:gd name="adj1" fmla="val 2392"/>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8" name="TextBox 7">
            <a:extLst>
              <a:ext uri="{FF2B5EF4-FFF2-40B4-BE49-F238E27FC236}">
                <a16:creationId xmlns:a16="http://schemas.microsoft.com/office/drawing/2014/main" id="{AAA11D90-B699-784C-A6BC-2A28C0B425B4}"/>
              </a:ext>
            </a:extLst>
          </p:cNvPr>
          <p:cNvSpPr txBox="1"/>
          <p:nvPr/>
        </p:nvSpPr>
        <p:spPr>
          <a:xfrm>
            <a:off x="920552" y="3645024"/>
            <a:ext cx="1512168" cy="400110"/>
          </a:xfrm>
          <a:prstGeom prst="rect">
            <a:avLst/>
          </a:prstGeom>
          <a:noFill/>
        </p:spPr>
        <p:txBody>
          <a:bodyPr wrap="square" rtlCol="0">
            <a:spAutoFit/>
          </a:bodyPr>
          <a:lstStyle/>
          <a:p>
            <a:r>
              <a:rPr kumimoji="1" lang="ko-KR" altLang="en-US" sz="2000" b="0" baseline="0" dirty="0">
                <a:solidFill>
                  <a:srgbClr val="3366FF"/>
                </a:solidFill>
                <a:latin typeface="맑은 고딕" panose="020B0503020000020004" pitchFamily="50" charset="-127"/>
                <a:ea typeface="맑은 고딕" panose="020B0503020000020004" pitchFamily="50" charset="-127"/>
              </a:rPr>
              <a:t>스위치</a:t>
            </a:r>
            <a:r>
              <a:rPr kumimoji="1" lang="ko-KR" altLang="en-US" sz="1200" b="0" baseline="0" dirty="0">
                <a:latin typeface="맑은 고딕" panose="020B0503020000020004" pitchFamily="50" charset="-127"/>
                <a:ea typeface="맑은 고딕" panose="020B0503020000020004" pitchFamily="50" charset="-127"/>
              </a:rPr>
              <a:t> </a:t>
            </a:r>
          </a:p>
        </p:txBody>
      </p:sp>
      <p:sp>
        <p:nvSpPr>
          <p:cNvPr id="10" name="액자 9">
            <a:extLst>
              <a:ext uri="{FF2B5EF4-FFF2-40B4-BE49-F238E27FC236}">
                <a16:creationId xmlns:a16="http://schemas.microsoft.com/office/drawing/2014/main" id="{39B848D9-049F-824A-B86A-A700EC3DDFAF}"/>
              </a:ext>
            </a:extLst>
          </p:cNvPr>
          <p:cNvSpPr/>
          <p:nvPr/>
        </p:nvSpPr>
        <p:spPr bwMode="auto">
          <a:xfrm>
            <a:off x="2906488" y="3573016"/>
            <a:ext cx="4494783" cy="2448272"/>
          </a:xfrm>
          <a:prstGeom prst="frame">
            <a:avLst>
              <a:gd name="adj1" fmla="val 2392"/>
            </a:avLst>
          </a:prstGeom>
          <a:solidFill>
            <a:srgbClr val="00B05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1" name="TextBox 10">
            <a:extLst>
              <a:ext uri="{FF2B5EF4-FFF2-40B4-BE49-F238E27FC236}">
                <a16:creationId xmlns:a16="http://schemas.microsoft.com/office/drawing/2014/main" id="{80A63DFF-4EA0-414C-919F-142C02CC50F5}"/>
              </a:ext>
            </a:extLst>
          </p:cNvPr>
          <p:cNvSpPr txBox="1"/>
          <p:nvPr/>
        </p:nvSpPr>
        <p:spPr>
          <a:xfrm>
            <a:off x="7473082" y="4812718"/>
            <a:ext cx="1512168" cy="1015663"/>
          </a:xfrm>
          <a:prstGeom prst="rect">
            <a:avLst/>
          </a:prstGeom>
          <a:noFill/>
        </p:spPr>
        <p:txBody>
          <a:bodyPr wrap="square" rtlCol="0">
            <a:spAutoFit/>
          </a:bodyPr>
          <a:lstStyle/>
          <a:p>
            <a:r>
              <a:rPr kumimoji="1" lang="en-US" altLang="ko-KR" sz="2000" b="0" baseline="0" dirty="0">
                <a:solidFill>
                  <a:srgbClr val="00B050"/>
                </a:solidFill>
                <a:latin typeface="맑은 고딕" panose="020B0503020000020004" pitchFamily="50" charset="-127"/>
                <a:ea typeface="맑은 고딕" panose="020B0503020000020004" pitchFamily="50" charset="-127"/>
              </a:rPr>
              <a:t>DLL</a:t>
            </a:r>
            <a:r>
              <a:rPr kumimoji="1" lang="ko-KR" altLang="en-US" sz="2000" b="0" baseline="0" dirty="0">
                <a:solidFill>
                  <a:srgbClr val="00B050"/>
                </a:solidFill>
                <a:latin typeface="맑은 고딕" panose="020B0503020000020004" pitchFamily="50" charset="-127"/>
                <a:ea typeface="맑은 고딕" panose="020B0503020000020004" pitchFamily="50" charset="-127"/>
              </a:rPr>
              <a:t>을 이용한 </a:t>
            </a:r>
            <a:r>
              <a:rPr kumimoji="1" lang="ko-KR" altLang="en-US" sz="2000" b="0" baseline="0" dirty="0" err="1">
                <a:solidFill>
                  <a:srgbClr val="00B050"/>
                </a:solidFill>
                <a:latin typeface="맑은 고딕" panose="020B0503020000020004" pitchFamily="50" charset="-127"/>
                <a:ea typeface="맑은 고딕" panose="020B0503020000020004" pitchFamily="50" charset="-127"/>
              </a:rPr>
              <a:t>제어부</a:t>
            </a:r>
            <a:r>
              <a:rPr kumimoji="1" lang="ko-KR" altLang="en-US" sz="2000" b="0" baseline="0" dirty="0">
                <a:solidFill>
                  <a:srgbClr val="00B050"/>
                </a:solidFill>
                <a:latin typeface="맑은 고딕" panose="020B0503020000020004" pitchFamily="50" charset="-127"/>
                <a:ea typeface="맑은 고딕" panose="020B0503020000020004" pitchFamily="50" charset="-127"/>
              </a:rPr>
              <a:t> </a:t>
            </a:r>
          </a:p>
        </p:txBody>
      </p:sp>
      <p:sp>
        <p:nvSpPr>
          <p:cNvPr id="12" name="액자 11">
            <a:extLst>
              <a:ext uri="{FF2B5EF4-FFF2-40B4-BE49-F238E27FC236}">
                <a16:creationId xmlns:a16="http://schemas.microsoft.com/office/drawing/2014/main" id="{41B7B67F-4392-9F4C-8FCF-E01BACAE39FF}"/>
              </a:ext>
            </a:extLst>
          </p:cNvPr>
          <p:cNvSpPr/>
          <p:nvPr/>
        </p:nvSpPr>
        <p:spPr bwMode="auto">
          <a:xfrm>
            <a:off x="7401271" y="1230972"/>
            <a:ext cx="2141667" cy="1982004"/>
          </a:xfrm>
          <a:prstGeom prst="frame">
            <a:avLst>
              <a:gd name="adj1" fmla="val 2392"/>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4" name="TextBox 13">
            <a:extLst>
              <a:ext uri="{FF2B5EF4-FFF2-40B4-BE49-F238E27FC236}">
                <a16:creationId xmlns:a16="http://schemas.microsoft.com/office/drawing/2014/main" id="{B64AF5DF-0C9F-B143-8DFF-560A7DE568C5}"/>
              </a:ext>
            </a:extLst>
          </p:cNvPr>
          <p:cNvSpPr txBox="1"/>
          <p:nvPr/>
        </p:nvSpPr>
        <p:spPr>
          <a:xfrm>
            <a:off x="8157355" y="3252899"/>
            <a:ext cx="1512168" cy="400110"/>
          </a:xfrm>
          <a:prstGeom prst="rect">
            <a:avLst/>
          </a:prstGeom>
          <a:noFill/>
        </p:spPr>
        <p:txBody>
          <a:bodyPr wrap="square" rtlCol="0">
            <a:spAutoFit/>
          </a:bodyPr>
          <a:lstStyle/>
          <a:p>
            <a:r>
              <a:rPr kumimoji="1" lang="ko-KR" altLang="en-US" sz="2000" b="0" baseline="0" dirty="0">
                <a:solidFill>
                  <a:srgbClr val="FF0000"/>
                </a:solidFill>
                <a:latin typeface="맑은 고딕" panose="020B0503020000020004" pitchFamily="50" charset="-127"/>
                <a:ea typeface="맑은 고딕" panose="020B0503020000020004" pitchFamily="50" charset="-127"/>
              </a:rPr>
              <a:t>계통</a:t>
            </a:r>
            <a:r>
              <a:rPr kumimoji="1" lang="ko-KR" altLang="en-US" sz="1600" b="0" baseline="0" dirty="0">
                <a:latin typeface="맑은 고딕" panose="020B0503020000020004" pitchFamily="50" charset="-127"/>
                <a:ea typeface="맑은 고딕" panose="020B0503020000020004" pitchFamily="50" charset="-127"/>
              </a:rPr>
              <a:t> </a:t>
            </a:r>
            <a:r>
              <a:rPr kumimoji="1" lang="ko-KR" altLang="en-US" sz="1200" b="0" baseline="0" dirty="0">
                <a:latin typeface="맑은 고딕" panose="020B0503020000020004" pitchFamily="50" charset="-127"/>
                <a:ea typeface="맑은 고딕" panose="020B0503020000020004" pitchFamily="50" charset="-127"/>
              </a:rPr>
              <a:t> </a:t>
            </a:r>
          </a:p>
        </p:txBody>
      </p:sp>
    </p:spTree>
    <p:extLst>
      <p:ext uri="{BB962C8B-B14F-4D97-AF65-F5344CB8AC3E}">
        <p14:creationId xmlns:p14="http://schemas.microsoft.com/office/powerpoint/2010/main" val="392430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a:t>
            </a:r>
            <a:r>
              <a:rPr lang="ko-KR" altLang="en-US" sz="1600" b="1" dirty="0"/>
              <a:t>상 </a:t>
            </a:r>
            <a:r>
              <a:rPr lang="en-US" altLang="ko-KR" sz="1600" b="1" dirty="0"/>
              <a:t>3-</a:t>
            </a:r>
            <a:r>
              <a:rPr lang="ko-KR" altLang="en-US" sz="1600" b="1" dirty="0"/>
              <a:t>레벨 인버터의 스위치 </a:t>
            </a:r>
            <a:br>
              <a:rPr lang="en-US" altLang="ko-KR" sz="1600" b="1" dirty="0"/>
            </a:br>
            <a:br>
              <a:rPr lang="en-US" altLang="ko-KR" sz="1600" b="1" dirty="0"/>
            </a:br>
            <a:br>
              <a:rPr lang="en-US" altLang="ko-KR" sz="16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a:t>
            </a:fld>
            <a:endParaRPr lang="ko-KR" altLang="en-US"/>
          </a:p>
        </p:txBody>
      </p:sp>
      <p:pic>
        <p:nvPicPr>
          <p:cNvPr id="6" name="그림 5">
            <a:extLst>
              <a:ext uri="{FF2B5EF4-FFF2-40B4-BE49-F238E27FC236}">
                <a16:creationId xmlns:a16="http://schemas.microsoft.com/office/drawing/2014/main" id="{B7CD197C-A0DC-694E-B323-37041D8C3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5" y="1844824"/>
            <a:ext cx="3848230" cy="2959200"/>
          </a:xfrm>
          <a:prstGeom prst="rect">
            <a:avLst/>
          </a:prstGeom>
        </p:spPr>
      </p:pic>
      <p:pic>
        <p:nvPicPr>
          <p:cNvPr id="8" name="그림 7">
            <a:extLst>
              <a:ext uri="{FF2B5EF4-FFF2-40B4-BE49-F238E27FC236}">
                <a16:creationId xmlns:a16="http://schemas.microsoft.com/office/drawing/2014/main" id="{16719390-50F4-C549-9414-4FEAC666C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610" y="1844824"/>
            <a:ext cx="3772980" cy="2959200"/>
          </a:xfrm>
          <a:prstGeom prst="rect">
            <a:avLst/>
          </a:prstGeom>
        </p:spPr>
      </p:pic>
      <p:sp>
        <p:nvSpPr>
          <p:cNvPr id="9" name="TextBox 8">
            <a:extLst>
              <a:ext uri="{FF2B5EF4-FFF2-40B4-BE49-F238E27FC236}">
                <a16:creationId xmlns:a16="http://schemas.microsoft.com/office/drawing/2014/main" id="{E02E5A3B-2B0A-DD4A-8222-3D2D7E57EABA}"/>
              </a:ext>
            </a:extLst>
          </p:cNvPr>
          <p:cNvSpPr txBox="1"/>
          <p:nvPr/>
        </p:nvSpPr>
        <p:spPr>
          <a:xfrm>
            <a:off x="6068262" y="4950120"/>
            <a:ext cx="2952328"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PSIM</a:t>
            </a:r>
            <a:r>
              <a:rPr kumimoji="1" lang="ko-KR" altLang="en-US" sz="1200" b="0" baseline="0" dirty="0">
                <a:latin typeface="맑은 고딕" panose="020B0503020000020004" pitchFamily="50" charset="-127"/>
                <a:ea typeface="맑은 고딕" panose="020B0503020000020004" pitchFamily="50" charset="-127"/>
              </a:rPr>
              <a:t>을 이용해서 구현한 회로도</a:t>
            </a:r>
          </a:p>
        </p:txBody>
      </p:sp>
      <p:sp>
        <p:nvSpPr>
          <p:cNvPr id="10" name="TextBox 9">
            <a:extLst>
              <a:ext uri="{FF2B5EF4-FFF2-40B4-BE49-F238E27FC236}">
                <a16:creationId xmlns:a16="http://schemas.microsoft.com/office/drawing/2014/main" id="{6B325049-041E-E445-ADCF-1BB580A1A66A}"/>
              </a:ext>
            </a:extLst>
          </p:cNvPr>
          <p:cNvSpPr txBox="1"/>
          <p:nvPr/>
        </p:nvSpPr>
        <p:spPr>
          <a:xfrm>
            <a:off x="1688252" y="4950120"/>
            <a:ext cx="2952328"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         3</a:t>
            </a:r>
            <a:r>
              <a:rPr kumimoji="1" lang="ko-KR" altLang="en-US" sz="1200" b="0" baseline="0" dirty="0">
                <a:latin typeface="맑은 고딕" panose="020B0503020000020004" pitchFamily="50" charset="-127"/>
                <a:ea typeface="맑은 고딕" panose="020B0503020000020004" pitchFamily="50" charset="-127"/>
              </a:rPr>
              <a:t>상 스위치 회로도</a:t>
            </a:r>
          </a:p>
        </p:txBody>
      </p:sp>
    </p:spTree>
    <p:extLst>
      <p:ext uri="{BB962C8B-B14F-4D97-AF65-F5344CB8AC3E}">
        <p14:creationId xmlns:p14="http://schemas.microsoft.com/office/powerpoint/2010/main" val="127147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a:t>
            </a:r>
            <a:r>
              <a:rPr lang="ko-KR" altLang="en-US" sz="1600" b="1" dirty="0"/>
              <a:t>상 </a:t>
            </a:r>
            <a:r>
              <a:rPr lang="en-US" altLang="ko-KR" sz="1600" b="1" dirty="0"/>
              <a:t>3-</a:t>
            </a:r>
            <a:r>
              <a:rPr lang="ko-KR" altLang="en-US" sz="1600" b="1" dirty="0"/>
              <a:t>레벨 인버터의 스위치 동작 순서 </a:t>
            </a:r>
            <a:br>
              <a:rPr lang="en-US" altLang="ko-KR" sz="1600" b="1" dirty="0"/>
            </a:br>
            <a:br>
              <a:rPr lang="en-US" altLang="ko-KR" sz="1600" b="1" dirty="0"/>
            </a:br>
            <a:br>
              <a:rPr lang="en-US" altLang="ko-KR" sz="16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6</a:t>
            </a:fld>
            <a:endParaRPr lang="ko-KR" altLang="en-US"/>
          </a:p>
        </p:txBody>
      </p:sp>
      <p:pic>
        <p:nvPicPr>
          <p:cNvPr id="7" name="그림 6">
            <a:extLst>
              <a:ext uri="{FF2B5EF4-FFF2-40B4-BE49-F238E27FC236}">
                <a16:creationId xmlns:a16="http://schemas.microsoft.com/office/drawing/2014/main" id="{D204B619-CCF6-EA43-B368-721536FDB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822" y="1868224"/>
            <a:ext cx="5134504" cy="2934002"/>
          </a:xfrm>
          <a:prstGeom prst="rect">
            <a:avLst/>
          </a:prstGeom>
        </p:spPr>
      </p:pic>
      <p:pic>
        <p:nvPicPr>
          <p:cNvPr id="11" name="그림 10">
            <a:extLst>
              <a:ext uri="{FF2B5EF4-FFF2-40B4-BE49-F238E27FC236}">
                <a16:creationId xmlns:a16="http://schemas.microsoft.com/office/drawing/2014/main" id="{7C497ED7-8A54-284B-9BDC-7E5AD6009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2" y="1843026"/>
            <a:ext cx="3848230" cy="2959200"/>
          </a:xfrm>
          <a:prstGeom prst="rect">
            <a:avLst/>
          </a:prstGeom>
        </p:spPr>
      </p:pic>
      <p:sp>
        <p:nvSpPr>
          <p:cNvPr id="13" name="타원 12">
            <a:extLst>
              <a:ext uri="{FF2B5EF4-FFF2-40B4-BE49-F238E27FC236}">
                <a16:creationId xmlns:a16="http://schemas.microsoft.com/office/drawing/2014/main" id="{8A32EC14-C9BE-2D42-B57F-711C145ED2F6}"/>
              </a:ext>
            </a:extLst>
          </p:cNvPr>
          <p:cNvSpPr/>
          <p:nvPr/>
        </p:nvSpPr>
        <p:spPr bwMode="auto">
          <a:xfrm>
            <a:off x="1640632" y="2204864"/>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Q1</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0" name="타원 19">
            <a:extLst>
              <a:ext uri="{FF2B5EF4-FFF2-40B4-BE49-F238E27FC236}">
                <a16:creationId xmlns:a16="http://schemas.microsoft.com/office/drawing/2014/main" id="{DE517AB9-BBDA-2940-BF9A-0FFB5CEC7CFD}"/>
              </a:ext>
            </a:extLst>
          </p:cNvPr>
          <p:cNvSpPr/>
          <p:nvPr/>
        </p:nvSpPr>
        <p:spPr bwMode="auto">
          <a:xfrm>
            <a:off x="2652855" y="2206450"/>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Q3</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1" name="타원 20">
            <a:extLst>
              <a:ext uri="{FF2B5EF4-FFF2-40B4-BE49-F238E27FC236}">
                <a16:creationId xmlns:a16="http://schemas.microsoft.com/office/drawing/2014/main" id="{4B2D3247-FC1E-A04C-9E2B-48013A0BFDB8}"/>
              </a:ext>
            </a:extLst>
          </p:cNvPr>
          <p:cNvSpPr/>
          <p:nvPr/>
        </p:nvSpPr>
        <p:spPr bwMode="auto">
          <a:xfrm>
            <a:off x="3661094" y="2204864"/>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Q5</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2" name="타원 21">
            <a:extLst>
              <a:ext uri="{FF2B5EF4-FFF2-40B4-BE49-F238E27FC236}">
                <a16:creationId xmlns:a16="http://schemas.microsoft.com/office/drawing/2014/main" id="{1E24E98C-6D8B-5648-85C9-E99D38DA6B9A}"/>
              </a:ext>
            </a:extLst>
          </p:cNvPr>
          <p:cNvSpPr/>
          <p:nvPr/>
        </p:nvSpPr>
        <p:spPr bwMode="auto">
          <a:xfrm>
            <a:off x="1640632" y="3691896"/>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Q4</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3" name="타원 22">
            <a:extLst>
              <a:ext uri="{FF2B5EF4-FFF2-40B4-BE49-F238E27FC236}">
                <a16:creationId xmlns:a16="http://schemas.microsoft.com/office/drawing/2014/main" id="{85DFCDB6-5008-D149-B3EC-F6192674F7D1}"/>
              </a:ext>
            </a:extLst>
          </p:cNvPr>
          <p:cNvSpPr/>
          <p:nvPr/>
        </p:nvSpPr>
        <p:spPr bwMode="auto">
          <a:xfrm>
            <a:off x="2664647" y="3691896"/>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Q6</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
        <p:nvSpPr>
          <p:cNvPr id="24" name="타원 23">
            <a:extLst>
              <a:ext uri="{FF2B5EF4-FFF2-40B4-BE49-F238E27FC236}">
                <a16:creationId xmlns:a16="http://schemas.microsoft.com/office/drawing/2014/main" id="{73493D25-FB05-584B-8391-C2B18047C886}"/>
              </a:ext>
            </a:extLst>
          </p:cNvPr>
          <p:cNvSpPr/>
          <p:nvPr/>
        </p:nvSpPr>
        <p:spPr bwMode="auto">
          <a:xfrm>
            <a:off x="3688662" y="3691896"/>
            <a:ext cx="720080" cy="720080"/>
          </a:xfrm>
          <a:prstGeom prst="ellipse">
            <a:avLst/>
          </a:prstGeom>
          <a:solidFill>
            <a:srgbClr val="FFC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lang="en-US" altLang="ko-KR" sz="1600" baseline="0" dirty="0"/>
              <a:t>Q2</a:t>
            </a:r>
            <a:endParaRPr kumimoji="0" lang="ko-KR" altLang="en-US" sz="1600" b="1" i="0" u="none" strike="noStrike" cap="none" normalizeH="0" baseline="0" dirty="0">
              <a:ln>
                <a:noFill/>
              </a:ln>
              <a:solidFill>
                <a:schemeClr val="tx1"/>
              </a:solidFill>
              <a:effectLst/>
              <a:latin typeface="Arial" charset="0"/>
              <a:ea typeface="굴림" pitchFamily="50" charset="-127"/>
            </a:endParaRPr>
          </a:p>
        </p:txBody>
      </p:sp>
    </p:spTree>
    <p:extLst>
      <p:ext uri="{BB962C8B-B14F-4D97-AF65-F5344CB8AC3E}">
        <p14:creationId xmlns:p14="http://schemas.microsoft.com/office/powerpoint/2010/main" val="301512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인버터 소개</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a:t>
            </a:r>
            <a:r>
              <a:rPr lang="ko-KR" altLang="en-US" sz="1600" b="1" dirty="0"/>
              <a:t>상 </a:t>
            </a:r>
            <a:r>
              <a:rPr lang="en-US" altLang="ko-KR" sz="1600" b="1" dirty="0"/>
              <a:t>3-</a:t>
            </a:r>
            <a:r>
              <a:rPr lang="ko-KR" altLang="en-US" sz="1600" b="1" dirty="0"/>
              <a:t>레벨 인버터의 스위칭 동작 순서</a:t>
            </a:r>
            <a:br>
              <a:rPr lang="en-US" altLang="ko-KR" sz="1600" b="1" dirty="0"/>
            </a:br>
            <a:br>
              <a:rPr lang="en-US" altLang="ko-KR" sz="1600" b="1" dirty="0"/>
            </a:br>
            <a:br>
              <a:rPr lang="en-US" altLang="ko-KR" sz="1600" b="1" dirty="0"/>
            </a:br>
            <a:br>
              <a:rPr lang="en-US" altLang="ko-KR" sz="1400" b="1" dirty="0"/>
            </a:br>
            <a:br>
              <a:rPr lang="en-US" altLang="ko-KR" sz="1400" b="1" dirty="0"/>
            </a:br>
            <a:endParaRPr lang="en-US" altLang="ko-KR" sz="1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7</a:t>
            </a:fld>
            <a:endParaRPr lang="ko-KR" altLang="en-US"/>
          </a:p>
        </p:txBody>
      </p:sp>
      <p:pic>
        <p:nvPicPr>
          <p:cNvPr id="7" name="그림 6">
            <a:extLst>
              <a:ext uri="{FF2B5EF4-FFF2-40B4-BE49-F238E27FC236}">
                <a16:creationId xmlns:a16="http://schemas.microsoft.com/office/drawing/2014/main" id="{336E61C9-CB96-EB4E-9A6A-B5F51C640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11" y="1556792"/>
            <a:ext cx="2520000" cy="2013402"/>
          </a:xfrm>
          <a:prstGeom prst="rect">
            <a:avLst/>
          </a:prstGeom>
        </p:spPr>
      </p:pic>
      <p:pic>
        <p:nvPicPr>
          <p:cNvPr id="10" name="그림 9">
            <a:extLst>
              <a:ext uri="{FF2B5EF4-FFF2-40B4-BE49-F238E27FC236}">
                <a16:creationId xmlns:a16="http://schemas.microsoft.com/office/drawing/2014/main" id="{42E01CB8-8FC4-1F46-B11B-7766A1DF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719" y="1484784"/>
            <a:ext cx="2520000" cy="2106147"/>
          </a:xfrm>
          <a:prstGeom prst="rect">
            <a:avLst/>
          </a:prstGeom>
        </p:spPr>
      </p:pic>
      <p:pic>
        <p:nvPicPr>
          <p:cNvPr id="12" name="그림 11">
            <a:extLst>
              <a:ext uri="{FF2B5EF4-FFF2-40B4-BE49-F238E27FC236}">
                <a16:creationId xmlns:a16="http://schemas.microsoft.com/office/drawing/2014/main" id="{32D05C59-BCB9-BF4A-BB47-E203DB030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627" y="1556792"/>
            <a:ext cx="2520000" cy="2034139"/>
          </a:xfrm>
          <a:prstGeom prst="rect">
            <a:avLst/>
          </a:prstGeom>
        </p:spPr>
      </p:pic>
      <p:pic>
        <p:nvPicPr>
          <p:cNvPr id="14" name="그림 13">
            <a:extLst>
              <a:ext uri="{FF2B5EF4-FFF2-40B4-BE49-F238E27FC236}">
                <a16:creationId xmlns:a16="http://schemas.microsoft.com/office/drawing/2014/main" id="{9B7E87B8-D57F-A948-A7EE-AD7A51777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11" y="3928187"/>
            <a:ext cx="2520000" cy="2021093"/>
          </a:xfrm>
          <a:prstGeom prst="rect">
            <a:avLst/>
          </a:prstGeom>
        </p:spPr>
      </p:pic>
      <p:pic>
        <p:nvPicPr>
          <p:cNvPr id="16" name="그림 15">
            <a:extLst>
              <a:ext uri="{FF2B5EF4-FFF2-40B4-BE49-F238E27FC236}">
                <a16:creationId xmlns:a16="http://schemas.microsoft.com/office/drawing/2014/main" id="{E66A693C-D8E2-6248-BE38-3A2DCB789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220" y="3928187"/>
            <a:ext cx="2520000" cy="2083721"/>
          </a:xfrm>
          <a:prstGeom prst="rect">
            <a:avLst/>
          </a:prstGeom>
        </p:spPr>
      </p:pic>
      <p:pic>
        <p:nvPicPr>
          <p:cNvPr id="18" name="그림 17">
            <a:extLst>
              <a:ext uri="{FF2B5EF4-FFF2-40B4-BE49-F238E27FC236}">
                <a16:creationId xmlns:a16="http://schemas.microsoft.com/office/drawing/2014/main" id="{27000F71-4410-7742-AFDE-DA427F0EC8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2866" y="3928187"/>
            <a:ext cx="2520000" cy="2083721"/>
          </a:xfrm>
          <a:prstGeom prst="rect">
            <a:avLst/>
          </a:prstGeom>
        </p:spPr>
      </p:pic>
      <p:sp>
        <p:nvSpPr>
          <p:cNvPr id="19" name="오른쪽 화살표[R] 18">
            <a:extLst>
              <a:ext uri="{FF2B5EF4-FFF2-40B4-BE49-F238E27FC236}">
                <a16:creationId xmlns:a16="http://schemas.microsoft.com/office/drawing/2014/main" id="{AC3520B4-2347-DA4B-BE12-0055091B91C7}"/>
              </a:ext>
            </a:extLst>
          </p:cNvPr>
          <p:cNvSpPr/>
          <p:nvPr/>
        </p:nvSpPr>
        <p:spPr bwMode="auto">
          <a:xfrm>
            <a:off x="3080511" y="2420888"/>
            <a:ext cx="432329" cy="216024"/>
          </a:xfrm>
          <a:prstGeom prst="rightArrow">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0" name="오른쪽 화살표[R] 19">
            <a:extLst>
              <a:ext uri="{FF2B5EF4-FFF2-40B4-BE49-F238E27FC236}">
                <a16:creationId xmlns:a16="http://schemas.microsoft.com/office/drawing/2014/main" id="{A357B7E4-89DE-6F49-827C-86EA1E208189}"/>
              </a:ext>
            </a:extLst>
          </p:cNvPr>
          <p:cNvSpPr/>
          <p:nvPr/>
        </p:nvSpPr>
        <p:spPr bwMode="auto">
          <a:xfrm>
            <a:off x="6257298" y="2420888"/>
            <a:ext cx="432329" cy="216024"/>
          </a:xfrm>
          <a:prstGeom prst="rightArrow">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1" name="오른쪽 화살표[R] 20">
            <a:extLst>
              <a:ext uri="{FF2B5EF4-FFF2-40B4-BE49-F238E27FC236}">
                <a16:creationId xmlns:a16="http://schemas.microsoft.com/office/drawing/2014/main" id="{CD1A7DB3-3175-6A4C-ADE4-7891F34558C9}"/>
              </a:ext>
            </a:extLst>
          </p:cNvPr>
          <p:cNvSpPr/>
          <p:nvPr/>
        </p:nvSpPr>
        <p:spPr bwMode="auto">
          <a:xfrm>
            <a:off x="9246638" y="2417419"/>
            <a:ext cx="432329" cy="216024"/>
          </a:xfrm>
          <a:prstGeom prst="rightArrow">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3" name="오른쪽 화살표[R] 22">
            <a:extLst>
              <a:ext uri="{FF2B5EF4-FFF2-40B4-BE49-F238E27FC236}">
                <a16:creationId xmlns:a16="http://schemas.microsoft.com/office/drawing/2014/main" id="{6201CD9A-E9D2-5342-9C1D-2EE38DE4CC9F}"/>
              </a:ext>
            </a:extLst>
          </p:cNvPr>
          <p:cNvSpPr/>
          <p:nvPr/>
        </p:nvSpPr>
        <p:spPr bwMode="auto">
          <a:xfrm>
            <a:off x="3080290" y="4820720"/>
            <a:ext cx="432329" cy="216024"/>
          </a:xfrm>
          <a:prstGeom prst="rightArrow">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4" name="오른쪽 화살표[R] 23">
            <a:extLst>
              <a:ext uri="{FF2B5EF4-FFF2-40B4-BE49-F238E27FC236}">
                <a16:creationId xmlns:a16="http://schemas.microsoft.com/office/drawing/2014/main" id="{8DD991D6-4561-D84F-A508-82DDCD941CEA}"/>
              </a:ext>
            </a:extLst>
          </p:cNvPr>
          <p:cNvSpPr/>
          <p:nvPr/>
        </p:nvSpPr>
        <p:spPr bwMode="auto">
          <a:xfrm>
            <a:off x="6257297" y="4820720"/>
            <a:ext cx="432329" cy="216024"/>
          </a:xfrm>
          <a:prstGeom prst="rightArrow">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5" name="액자 24">
            <a:extLst>
              <a:ext uri="{FF2B5EF4-FFF2-40B4-BE49-F238E27FC236}">
                <a16:creationId xmlns:a16="http://schemas.microsoft.com/office/drawing/2014/main" id="{D4714DFF-DB76-EC42-9070-703821AF85FD}"/>
              </a:ext>
            </a:extLst>
          </p:cNvPr>
          <p:cNvSpPr/>
          <p:nvPr/>
        </p:nvSpPr>
        <p:spPr bwMode="auto">
          <a:xfrm>
            <a:off x="1172439" y="1874073"/>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6" name="액자 25">
            <a:extLst>
              <a:ext uri="{FF2B5EF4-FFF2-40B4-BE49-F238E27FC236}">
                <a16:creationId xmlns:a16="http://schemas.microsoft.com/office/drawing/2014/main" id="{F593AAA1-99A7-F049-9C02-5B5D3C9BBF69}"/>
              </a:ext>
            </a:extLst>
          </p:cNvPr>
          <p:cNvSpPr/>
          <p:nvPr/>
        </p:nvSpPr>
        <p:spPr bwMode="auto">
          <a:xfrm>
            <a:off x="4203148" y="1767279"/>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7" name="액자 26">
            <a:extLst>
              <a:ext uri="{FF2B5EF4-FFF2-40B4-BE49-F238E27FC236}">
                <a16:creationId xmlns:a16="http://schemas.microsoft.com/office/drawing/2014/main" id="{CA53A8FC-59FB-7C43-A784-5EB2701874AD}"/>
              </a:ext>
            </a:extLst>
          </p:cNvPr>
          <p:cNvSpPr/>
          <p:nvPr/>
        </p:nvSpPr>
        <p:spPr bwMode="auto">
          <a:xfrm>
            <a:off x="2392357" y="1874073"/>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8" name="액자 27">
            <a:extLst>
              <a:ext uri="{FF2B5EF4-FFF2-40B4-BE49-F238E27FC236}">
                <a16:creationId xmlns:a16="http://schemas.microsoft.com/office/drawing/2014/main" id="{7A5D8622-6353-C04C-8D41-3562501D02FD}"/>
              </a:ext>
            </a:extLst>
          </p:cNvPr>
          <p:cNvSpPr/>
          <p:nvPr/>
        </p:nvSpPr>
        <p:spPr bwMode="auto">
          <a:xfrm>
            <a:off x="7224794" y="1774086"/>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9" name="액자 28">
            <a:extLst>
              <a:ext uri="{FF2B5EF4-FFF2-40B4-BE49-F238E27FC236}">
                <a16:creationId xmlns:a16="http://schemas.microsoft.com/office/drawing/2014/main" id="{9AA3BC57-B7ED-0546-8ABE-A34B5AC2E6E9}"/>
              </a:ext>
            </a:extLst>
          </p:cNvPr>
          <p:cNvSpPr/>
          <p:nvPr/>
        </p:nvSpPr>
        <p:spPr bwMode="auto">
          <a:xfrm>
            <a:off x="7761312" y="2703555"/>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0" name="액자 29">
            <a:extLst>
              <a:ext uri="{FF2B5EF4-FFF2-40B4-BE49-F238E27FC236}">
                <a16:creationId xmlns:a16="http://schemas.microsoft.com/office/drawing/2014/main" id="{255E554E-FC57-5040-98F5-20643EC5C0D1}"/>
              </a:ext>
            </a:extLst>
          </p:cNvPr>
          <p:cNvSpPr/>
          <p:nvPr/>
        </p:nvSpPr>
        <p:spPr bwMode="auto">
          <a:xfrm>
            <a:off x="8494065" y="4143657"/>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1" name="액자 30">
            <a:extLst>
              <a:ext uri="{FF2B5EF4-FFF2-40B4-BE49-F238E27FC236}">
                <a16:creationId xmlns:a16="http://schemas.microsoft.com/office/drawing/2014/main" id="{B32E48A8-11B1-7B45-B6C0-DAAAB8750152}"/>
              </a:ext>
            </a:extLst>
          </p:cNvPr>
          <p:cNvSpPr/>
          <p:nvPr/>
        </p:nvSpPr>
        <p:spPr bwMode="auto">
          <a:xfrm>
            <a:off x="4700159" y="4169695"/>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2" name="액자 31">
            <a:extLst>
              <a:ext uri="{FF2B5EF4-FFF2-40B4-BE49-F238E27FC236}">
                <a16:creationId xmlns:a16="http://schemas.microsoft.com/office/drawing/2014/main" id="{B8CF7AB3-5D55-8B43-9CC1-F2D1B4D641CE}"/>
              </a:ext>
            </a:extLst>
          </p:cNvPr>
          <p:cNvSpPr/>
          <p:nvPr/>
        </p:nvSpPr>
        <p:spPr bwMode="auto">
          <a:xfrm>
            <a:off x="5456812" y="4169695"/>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3" name="액자 32">
            <a:extLst>
              <a:ext uri="{FF2B5EF4-FFF2-40B4-BE49-F238E27FC236}">
                <a16:creationId xmlns:a16="http://schemas.microsoft.com/office/drawing/2014/main" id="{9FD7468D-A103-4447-A3B3-171B55841FB7}"/>
              </a:ext>
            </a:extLst>
          </p:cNvPr>
          <p:cNvSpPr/>
          <p:nvPr/>
        </p:nvSpPr>
        <p:spPr bwMode="auto">
          <a:xfrm>
            <a:off x="1763652" y="2770591"/>
            <a:ext cx="648072" cy="576064"/>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4" name="액자 33">
            <a:extLst>
              <a:ext uri="{FF2B5EF4-FFF2-40B4-BE49-F238E27FC236}">
                <a16:creationId xmlns:a16="http://schemas.microsoft.com/office/drawing/2014/main" id="{D5751490-7588-1644-88BA-F1342AC9000E}"/>
              </a:ext>
            </a:extLst>
          </p:cNvPr>
          <p:cNvSpPr/>
          <p:nvPr/>
        </p:nvSpPr>
        <p:spPr bwMode="auto">
          <a:xfrm>
            <a:off x="4808740" y="2663112"/>
            <a:ext cx="648072" cy="576064"/>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5" name="액자 34">
            <a:extLst>
              <a:ext uri="{FF2B5EF4-FFF2-40B4-BE49-F238E27FC236}">
                <a16:creationId xmlns:a16="http://schemas.microsoft.com/office/drawing/2014/main" id="{6BC813CC-6F72-8744-BF77-8D28E5F799BC}"/>
              </a:ext>
            </a:extLst>
          </p:cNvPr>
          <p:cNvSpPr/>
          <p:nvPr/>
        </p:nvSpPr>
        <p:spPr bwMode="auto">
          <a:xfrm>
            <a:off x="5482064" y="2723210"/>
            <a:ext cx="648072" cy="576064"/>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6" name="액자 35">
            <a:extLst>
              <a:ext uri="{FF2B5EF4-FFF2-40B4-BE49-F238E27FC236}">
                <a16:creationId xmlns:a16="http://schemas.microsoft.com/office/drawing/2014/main" id="{4CA54441-8EA1-2541-8B29-F473EA032880}"/>
              </a:ext>
            </a:extLst>
          </p:cNvPr>
          <p:cNvSpPr/>
          <p:nvPr/>
        </p:nvSpPr>
        <p:spPr bwMode="auto">
          <a:xfrm>
            <a:off x="8494065" y="2673963"/>
            <a:ext cx="715562" cy="672691"/>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7" name="액자 36">
            <a:extLst>
              <a:ext uri="{FF2B5EF4-FFF2-40B4-BE49-F238E27FC236}">
                <a16:creationId xmlns:a16="http://schemas.microsoft.com/office/drawing/2014/main" id="{75219105-A294-214F-B00A-7474BA6BE78D}"/>
              </a:ext>
            </a:extLst>
          </p:cNvPr>
          <p:cNvSpPr/>
          <p:nvPr/>
        </p:nvSpPr>
        <p:spPr bwMode="auto">
          <a:xfrm>
            <a:off x="7872866" y="4998155"/>
            <a:ext cx="715562" cy="672691"/>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8" name="액자 37">
            <a:extLst>
              <a:ext uri="{FF2B5EF4-FFF2-40B4-BE49-F238E27FC236}">
                <a16:creationId xmlns:a16="http://schemas.microsoft.com/office/drawing/2014/main" id="{72609583-8C88-7A4E-9A6D-848D114977C2}"/>
              </a:ext>
            </a:extLst>
          </p:cNvPr>
          <p:cNvSpPr/>
          <p:nvPr/>
        </p:nvSpPr>
        <p:spPr bwMode="auto">
          <a:xfrm>
            <a:off x="7157304" y="4998154"/>
            <a:ext cx="715562" cy="672691"/>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9" name="액자 38">
            <a:extLst>
              <a:ext uri="{FF2B5EF4-FFF2-40B4-BE49-F238E27FC236}">
                <a16:creationId xmlns:a16="http://schemas.microsoft.com/office/drawing/2014/main" id="{CBBDC6D3-2316-BE41-894B-13E1D69F7816}"/>
              </a:ext>
            </a:extLst>
          </p:cNvPr>
          <p:cNvSpPr/>
          <p:nvPr/>
        </p:nvSpPr>
        <p:spPr bwMode="auto">
          <a:xfrm>
            <a:off x="4169402" y="5079089"/>
            <a:ext cx="783597" cy="663446"/>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40" name="액자 39">
            <a:extLst>
              <a:ext uri="{FF2B5EF4-FFF2-40B4-BE49-F238E27FC236}">
                <a16:creationId xmlns:a16="http://schemas.microsoft.com/office/drawing/2014/main" id="{194D6BCB-1387-E446-B42E-DBE074050B7E}"/>
              </a:ext>
            </a:extLst>
          </p:cNvPr>
          <p:cNvSpPr/>
          <p:nvPr/>
        </p:nvSpPr>
        <p:spPr bwMode="auto">
          <a:xfrm>
            <a:off x="2336443" y="5063014"/>
            <a:ext cx="783597" cy="663446"/>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41" name="액자 40">
            <a:extLst>
              <a:ext uri="{FF2B5EF4-FFF2-40B4-BE49-F238E27FC236}">
                <a16:creationId xmlns:a16="http://schemas.microsoft.com/office/drawing/2014/main" id="{A10FB3E5-F675-9F49-AF8E-FC64862431DE}"/>
              </a:ext>
            </a:extLst>
          </p:cNvPr>
          <p:cNvSpPr/>
          <p:nvPr/>
        </p:nvSpPr>
        <p:spPr bwMode="auto">
          <a:xfrm>
            <a:off x="1051200" y="5023765"/>
            <a:ext cx="783597" cy="663446"/>
          </a:xfrm>
          <a:prstGeom prst="frame">
            <a:avLst/>
          </a:prstGeom>
          <a:solidFill>
            <a:srgbClr val="FF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42" name="액자 41">
            <a:extLst>
              <a:ext uri="{FF2B5EF4-FFF2-40B4-BE49-F238E27FC236}">
                <a16:creationId xmlns:a16="http://schemas.microsoft.com/office/drawing/2014/main" id="{105CEBB4-55AD-6A48-B0C9-073FC2D71E6A}"/>
              </a:ext>
            </a:extLst>
          </p:cNvPr>
          <p:cNvSpPr/>
          <p:nvPr/>
        </p:nvSpPr>
        <p:spPr bwMode="auto">
          <a:xfrm>
            <a:off x="1758662" y="4128957"/>
            <a:ext cx="648072" cy="576064"/>
          </a:xfrm>
          <a:prstGeom prst="frame">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Tree>
    <p:extLst>
      <p:ext uri="{BB962C8B-B14F-4D97-AF65-F5344CB8AC3E}">
        <p14:creationId xmlns:p14="http://schemas.microsoft.com/office/powerpoint/2010/main" val="38922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PWM </a:t>
            </a:r>
            <a:r>
              <a:rPr lang="ko-KR" altLang="en-US" dirty="0"/>
              <a:t>소개</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2.1 </a:t>
                </a:r>
                <a:r>
                  <a:rPr lang="ko-KR" altLang="en-US" sz="1600" b="1" dirty="0" err="1"/>
                  <a:t>정현파</a:t>
                </a:r>
                <a:r>
                  <a:rPr lang="ko-KR" altLang="en-US" sz="1600" b="1" dirty="0"/>
                  <a:t> </a:t>
                </a:r>
                <a:r>
                  <a:rPr lang="en-US" altLang="ko-KR" sz="1600" b="1" dirty="0"/>
                  <a:t>PWM </a:t>
                </a:r>
                <a:r>
                  <a:rPr lang="ko-KR" altLang="en-US" sz="1600" b="1" dirty="0"/>
                  <a:t>방식 </a:t>
                </a:r>
                <a:r>
                  <a:rPr lang="en-US" altLang="ko-KR" sz="1600" b="1" dirty="0"/>
                  <a:t>(SPWM)</a:t>
                </a:r>
                <a:br>
                  <a:rPr lang="en-US" altLang="ko-KR" sz="1600" b="1" dirty="0"/>
                </a:br>
                <a:endParaRPr lang="en-US" altLang="ko-KR" sz="1600" b="1" dirty="0"/>
              </a:p>
              <a:p>
                <a:pPr lvl="2">
                  <a:buClr>
                    <a:srgbClr val="FFC000"/>
                  </a:buClr>
                </a:pPr>
                <a:r>
                  <a:rPr lang="ko-KR" altLang="en-US" sz="1400" dirty="0"/>
                  <a:t>삼각파 비교 변조 방식이라고 부른다</a:t>
                </a:r>
                <a:r>
                  <a:rPr lang="en-US" altLang="ko-KR" sz="1400" dirty="0"/>
                  <a:t>.</a:t>
                </a:r>
              </a:p>
              <a:p>
                <a:pPr lvl="2">
                  <a:buClr>
                    <a:srgbClr val="FFC000"/>
                  </a:buClr>
                </a:pPr>
                <a:r>
                  <a:rPr lang="ko-KR" altLang="en-US" sz="1400" dirty="0"/>
                  <a:t>지령 전압 </a:t>
                </a:r>
                <a:r>
                  <a:rPr lang="en-US" altLang="ko-KR" sz="1400" dirty="0"/>
                  <a:t>&gt; </a:t>
                </a:r>
                <a:r>
                  <a:rPr lang="ko-KR" altLang="en-US" sz="1400" dirty="0"/>
                  <a:t>삼각 </a:t>
                </a:r>
                <a:r>
                  <a:rPr lang="ko-KR" altLang="en-US" sz="1400" dirty="0" err="1"/>
                  <a:t>반송파</a:t>
                </a:r>
                <a:r>
                  <a:rPr lang="ko-KR" altLang="en-US" sz="1400" dirty="0"/>
                  <a:t> </a:t>
                </a:r>
                <a:r>
                  <a:rPr lang="en-US" altLang="ko-KR" sz="1400" dirty="0"/>
                  <a:t>: </a:t>
                </a:r>
                <a:r>
                  <a:rPr lang="ko-KR" altLang="en-US" sz="1400" dirty="0"/>
                  <a:t>위쪽 스위치 켜짐 </a:t>
                </a:r>
                <a:r>
                  <a:rPr lang="en-US" altLang="ko-KR" sz="1400" dirty="0"/>
                  <a:t>(</a:t>
                </a:r>
                <a:r>
                  <a:rPr lang="ko-KR" altLang="en-US" sz="1400" dirty="0" err="1"/>
                  <a:t>극전압</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𝑉</m:t>
                            </m:r>
                          </m:e>
                          <m:sub>
                            <m:r>
                              <a:rPr lang="en-US" altLang="ko-KR" sz="1400" b="0" i="1" smtClean="0">
                                <a:latin typeface="Cambria Math" panose="02040503050406030204" pitchFamily="18" charset="0"/>
                              </a:rPr>
                              <m:t>𝑑𝑐</m:t>
                            </m:r>
                          </m:sub>
                        </m:sSub>
                      </m:num>
                      <m:den>
                        <m:r>
                          <a:rPr lang="en-US" altLang="ko-KR" sz="1400" b="0" i="1" smtClean="0">
                            <a:latin typeface="Cambria Math" panose="02040503050406030204" pitchFamily="18" charset="0"/>
                          </a:rPr>
                          <m:t>2</m:t>
                        </m:r>
                      </m:den>
                    </m:f>
                  </m:oMath>
                </a14:m>
                <a:r>
                  <a:rPr lang="en-US" altLang="ko-KR" sz="1400" dirty="0"/>
                  <a:t>)</a:t>
                </a:r>
              </a:p>
              <a:p>
                <a:pPr lvl="2">
                  <a:buClr>
                    <a:srgbClr val="FFC000"/>
                  </a:buClr>
                </a:pPr>
                <a:r>
                  <a:rPr lang="ko-KR" altLang="en-US" sz="1400" dirty="0"/>
                  <a:t>지령 전압 </a:t>
                </a:r>
                <a:r>
                  <a:rPr lang="en-US" altLang="ko-KR" sz="1400" dirty="0"/>
                  <a:t>&lt; </a:t>
                </a:r>
                <a:r>
                  <a:rPr lang="ko-KR" altLang="en-US" sz="1400" dirty="0"/>
                  <a:t>삼각 </a:t>
                </a:r>
                <a:r>
                  <a:rPr lang="ko-KR" altLang="en-US" sz="1400" dirty="0" err="1"/>
                  <a:t>반송파</a:t>
                </a:r>
                <a:r>
                  <a:rPr lang="ko-KR" altLang="en-US" sz="1400" dirty="0"/>
                  <a:t> </a:t>
                </a:r>
                <a:r>
                  <a:rPr lang="en-US" altLang="ko-KR" sz="1400" dirty="0"/>
                  <a:t>: </a:t>
                </a:r>
                <a:r>
                  <a:rPr lang="ko-KR" altLang="en-US" sz="1400" dirty="0"/>
                  <a:t>아래쪽 스위치 켜짐 </a:t>
                </a:r>
                <a:r>
                  <a:rPr lang="en-US" altLang="ko-KR" sz="1400" dirty="0"/>
                  <a:t>(</a:t>
                </a:r>
                <a:r>
                  <a:rPr lang="ko-KR" altLang="en-US" sz="1400" dirty="0" err="1"/>
                  <a:t>극전압</a:t>
                </a:r>
                <a:r>
                  <a:rPr lang="en-US" altLang="ko-KR" sz="1400" dirty="0"/>
                  <a:t>: -</a:t>
                </a:r>
                <a14:m>
                  <m:oMath xmlns:m="http://schemas.openxmlformats.org/officeDocument/2006/math">
                    <m:f>
                      <m:fPr>
                        <m:ctrlPr>
                          <a:rPr lang="en-US" altLang="ko-KR" sz="1400" i="1">
                            <a:latin typeface="Cambria Math" panose="02040503050406030204" pitchFamily="18" charset="0"/>
                          </a:rPr>
                        </m:ctrlPr>
                      </m:fPr>
                      <m:num>
                        <m:sSub>
                          <m:sSubPr>
                            <m:ctrlPr>
                              <a:rPr lang="en-US" altLang="ko-KR" sz="1400" i="1">
                                <a:latin typeface="Cambria Math" panose="02040503050406030204" pitchFamily="18" charset="0"/>
                              </a:rPr>
                            </m:ctrlPr>
                          </m:sSubPr>
                          <m:e>
                            <m:r>
                              <a:rPr lang="en-US" altLang="ko-KR" sz="1400" b="0" i="1" smtClean="0">
                                <a:latin typeface="Cambria Math" panose="02040503050406030204" pitchFamily="18" charset="0"/>
                              </a:rPr>
                              <m:t>𝑉</m:t>
                            </m:r>
                          </m:e>
                          <m:sub>
                            <m:r>
                              <a:rPr lang="en-US" altLang="ko-KR" sz="1400" b="0" i="1" smtClean="0">
                                <a:latin typeface="Cambria Math" panose="02040503050406030204" pitchFamily="18" charset="0"/>
                              </a:rPr>
                              <m:t>𝑑𝑐</m:t>
                            </m:r>
                          </m:sub>
                        </m:sSub>
                      </m:num>
                      <m:den>
                        <m:r>
                          <a:rPr lang="en-US" altLang="ko-KR" sz="1400" b="0" i="1" smtClean="0">
                            <a:latin typeface="Cambria Math" panose="02040503050406030204" pitchFamily="18" charset="0"/>
                          </a:rPr>
                          <m:t>2</m:t>
                        </m:r>
                      </m:den>
                    </m:f>
                  </m:oMath>
                </a14:m>
                <a:r>
                  <a:rPr lang="en-US" altLang="ko-KR" sz="1400" dirty="0"/>
                  <a:t>)</a:t>
                </a:r>
                <a:br>
                  <a:rPr lang="en-US" altLang="ko-KR" sz="1400" b="1" dirty="0"/>
                </a:br>
                <a:br>
                  <a:rPr lang="en-US" altLang="ko-KR" sz="1400" b="1" dirty="0"/>
                </a:br>
                <a:br>
                  <a:rPr lang="en-US" altLang="ko-KR" sz="1200" b="1" dirty="0"/>
                </a:br>
                <a:br>
                  <a:rPr lang="en-US" altLang="ko-KR" sz="1200" b="1" dirty="0"/>
                </a:br>
                <a:endParaRPr lang="en-US" altLang="ko-KR" sz="1200" b="1"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60635" y="716034"/>
                <a:ext cx="9516901" cy="5233246"/>
              </a:xfrm>
              <a:blipFill>
                <a:blip r:embed="rId2"/>
                <a:stretch>
                  <a:fillRect/>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8</a:t>
            </a:fld>
            <a:endParaRPr lang="ko-KR" altLang="en-US"/>
          </a:p>
        </p:txBody>
      </p:sp>
      <p:pic>
        <p:nvPicPr>
          <p:cNvPr id="6" name="그림 5">
            <a:extLst>
              <a:ext uri="{FF2B5EF4-FFF2-40B4-BE49-F238E27FC236}">
                <a16:creationId xmlns:a16="http://schemas.microsoft.com/office/drawing/2014/main" id="{103496FF-5549-6E44-9F06-2F95C46DC950}"/>
              </a:ext>
            </a:extLst>
          </p:cNvPr>
          <p:cNvPicPr>
            <a:picLocks noChangeAspect="1"/>
          </p:cNvPicPr>
          <p:nvPr/>
        </p:nvPicPr>
        <p:blipFill rotWithShape="1">
          <a:blip r:embed="rId3">
            <a:extLst>
              <a:ext uri="{28A0092B-C50C-407E-A947-70E740481C1C}">
                <a14:useLocalDpi xmlns:a14="http://schemas.microsoft.com/office/drawing/2010/main" val="0"/>
              </a:ext>
            </a:extLst>
          </a:blip>
          <a:srcRect b="9546"/>
          <a:stretch/>
        </p:blipFill>
        <p:spPr>
          <a:xfrm>
            <a:off x="2645569" y="2780928"/>
            <a:ext cx="4432300" cy="2952328"/>
          </a:xfrm>
          <a:prstGeom prst="rect">
            <a:avLst/>
          </a:prstGeom>
        </p:spPr>
      </p:pic>
    </p:spTree>
    <p:extLst>
      <p:ext uri="{BB962C8B-B14F-4D97-AF65-F5344CB8AC3E}">
        <p14:creationId xmlns:p14="http://schemas.microsoft.com/office/powerpoint/2010/main" val="894847312"/>
      </p:ext>
    </p:extLst>
  </p:cSld>
  <p:clrMapOvr>
    <a:masterClrMapping/>
  </p:clrMapOvr>
</p:sld>
</file>

<file path=ppt/theme/theme1.xml><?xml version="1.0" encoding="utf-8"?>
<a:theme xmlns:a="http://schemas.openxmlformats.org/drawingml/2006/main" name="전력전자_연구실_템플릿">
  <a:themeElements>
    <a:clrScheme name="사용자 지정 4">
      <a:dk1>
        <a:srgbClr val="000000"/>
      </a:dk1>
      <a:lt1>
        <a:srgbClr val="FFFFFF"/>
      </a:lt1>
      <a:dk2>
        <a:srgbClr val="FFFFFF"/>
      </a:dk2>
      <a:lt2>
        <a:srgbClr val="C0C0C0"/>
      </a:lt2>
      <a:accent1>
        <a:srgbClr val="4987E3"/>
      </a:accent1>
      <a:accent2>
        <a:srgbClr val="D9520F"/>
      </a:accent2>
      <a:accent3>
        <a:srgbClr val="91B7EE"/>
      </a:accent3>
      <a:accent4>
        <a:srgbClr val="000000"/>
      </a:accent4>
      <a:accent5>
        <a:srgbClr val="B1C3EF"/>
      </a:accent5>
      <a:accent6>
        <a:srgbClr val="C4490C"/>
      </a:accent6>
      <a:hlink>
        <a:srgbClr val="36A1B6"/>
      </a:hlink>
      <a:folHlink>
        <a:srgbClr val="9CC769"/>
      </a:folHlink>
    </a:clrScheme>
    <a:fontScheme name="전력전자 연구실_ppt">
      <a:majorFont>
        <a:latin typeface="HY견고딕"/>
        <a:ea typeface="HY견고딕"/>
        <a:cs typeface=""/>
      </a:majorFont>
      <a:minorFont>
        <a:latin typeface="HY헤드라인M"/>
        <a:ea typeface="HY헤드라인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lnDef>
    <a:txDef>
      <a:spPr>
        <a:noFill/>
      </a:spPr>
      <a:bodyPr wrap="square" rtlCol="0">
        <a:spAutoFit/>
      </a:bodyPr>
      <a:lstStyle>
        <a:defPPr>
          <a:defRPr sz="1200" b="0" baseline="0" dirty="0" err="1" smtClean="0">
            <a:latin typeface="맑은 고딕" panose="020B0503020000020004" pitchFamily="50" charset="-127"/>
            <a:ea typeface="맑은 고딕" panose="020B0503020000020004" pitchFamily="50" charset="-127"/>
          </a:defRPr>
        </a:defPPr>
      </a:lstStyle>
    </a:txDef>
  </a:objectDefaults>
  <a:extraClrSchemeLst>
    <a:extraClrScheme>
      <a:clrScheme name="전력전자 연구실_pp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전력전자 연구실_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전력전자 연구실_pp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전력전자 연구실_pp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전력전자 연구실_pp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전력전자 연구실_pp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전력전자 연구실_pp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전력전자_연구실_템플릿</Template>
  <TotalTime>15653</TotalTime>
  <Pages>21</Pages>
  <Words>723</Words>
  <Application>Microsoft Macintosh PowerPoint</Application>
  <PresentationFormat>A4 용지(210x297mm)</PresentationFormat>
  <Paragraphs>322</Paragraphs>
  <Slides>39</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39</vt:i4>
      </vt:variant>
    </vt:vector>
  </HeadingPairs>
  <TitlesOfParts>
    <vt:vector size="51" baseType="lpstr">
      <vt:lpstr>굴림</vt:lpstr>
      <vt:lpstr>굴림체</vt:lpstr>
      <vt:lpstr>돋움</vt:lpstr>
      <vt:lpstr>맑은 고딕</vt:lpstr>
      <vt:lpstr>바탕</vt:lpstr>
      <vt:lpstr>HY견고딕</vt:lpstr>
      <vt:lpstr>HY헤드라인M</vt:lpstr>
      <vt:lpstr>Arial</vt:lpstr>
      <vt:lpstr>Cambria Math</vt:lpstr>
      <vt:lpstr>Times New Roman</vt:lpstr>
      <vt:lpstr>Wingdings</vt:lpstr>
      <vt:lpstr>전력전자_연구실_템플릿</vt:lpstr>
      <vt:lpstr>전자 종합 설계1 </vt:lpstr>
      <vt:lpstr>계통 연계형 3-레벨 인버터 PCS</vt:lpstr>
      <vt:lpstr>1. 인버터 소개</vt:lpstr>
      <vt:lpstr>1. 인버터 소개</vt:lpstr>
      <vt:lpstr>1. 인버터 소개</vt:lpstr>
      <vt:lpstr>1. 인버터 소개</vt:lpstr>
      <vt:lpstr>1. 인버터 소개</vt:lpstr>
      <vt:lpstr>1. 인버터 소개</vt:lpstr>
      <vt:lpstr>2. PWM 소개</vt:lpstr>
      <vt:lpstr>2. PWM 소개</vt:lpstr>
      <vt:lpstr>2. PWM 소개</vt:lpstr>
      <vt:lpstr>2. PWM 소개</vt:lpstr>
      <vt:lpstr>2. PWM 소개</vt:lpstr>
      <vt:lpstr>3. 좌표 변환</vt:lpstr>
      <vt:lpstr>3. 좌표 변환</vt:lpstr>
      <vt:lpstr>3. 좌표 변환</vt:lpstr>
      <vt:lpstr>4. PLL 제어</vt:lpstr>
      <vt:lpstr>4. PLL 제어</vt:lpstr>
      <vt:lpstr>4. PLL 제어</vt:lpstr>
      <vt:lpstr>4. PLL 제어</vt:lpstr>
      <vt:lpstr>4. PLL 제어</vt:lpstr>
      <vt:lpstr>4. PLL 제어</vt:lpstr>
      <vt:lpstr>5. 전류제어기</vt:lpstr>
      <vt:lpstr>5. 전류제어기</vt:lpstr>
      <vt:lpstr>5. 전류제어기</vt:lpstr>
      <vt:lpstr>5. 전류제어기</vt:lpstr>
      <vt:lpstr>5. 전류제어기</vt:lpstr>
      <vt:lpstr>6. 시뮬레이션</vt:lpstr>
      <vt:lpstr>6. 시뮬레이션</vt:lpstr>
      <vt:lpstr>6. 시뮬레이션</vt:lpstr>
      <vt:lpstr>6. 시뮬레이션</vt:lpstr>
      <vt:lpstr>6. 시뮬레이션</vt:lpstr>
      <vt:lpstr>6. 시뮬레이션</vt:lpstr>
      <vt:lpstr>6. 시뮬레이션</vt:lpstr>
      <vt:lpstr>6. 시뮬레이션</vt:lpstr>
      <vt:lpstr>6. 시뮬레이션</vt:lpstr>
      <vt:lpstr>6. 시뮬레이션</vt:lpstr>
      <vt:lpstr>6. 시뮬레이션</vt:lpstr>
      <vt:lpstr>Q&amp;A</vt:lpstr>
    </vt:vector>
  </TitlesOfParts>
  <Company>Ajou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0</dc:title>
  <dc:creator>Admin</dc:creator>
  <cp:lastModifiedBy>Microsoft Office User</cp:lastModifiedBy>
  <cp:revision>783</cp:revision>
  <cp:lastPrinted>2018-09-17T05:47:04Z</cp:lastPrinted>
  <dcterms:created xsi:type="dcterms:W3CDTF">2007-08-26T13:24:29Z</dcterms:created>
  <dcterms:modified xsi:type="dcterms:W3CDTF">2018-10-17T09:16:35Z</dcterms:modified>
</cp:coreProperties>
</file>